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Libre Baskerville"/>
      <p:regular r:id="rId20"/>
      <p:bold r:id="rId21"/>
      <p:italic r:id="rId22"/>
    </p:embeddedFont>
    <p:embeddedFont>
      <p:font typeface="Droid Sans"/>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LibreBaskerville-regular.fntdata"/><Relationship Id="rId11" Type="http://schemas.openxmlformats.org/officeDocument/2006/relationships/slide" Target="slides/slide7.xml"/><Relationship Id="rId22" Type="http://schemas.openxmlformats.org/officeDocument/2006/relationships/font" Target="fonts/LibreBaskerville-italic.fntdata"/><Relationship Id="rId10" Type="http://schemas.openxmlformats.org/officeDocument/2006/relationships/slide" Target="slides/slide6.xml"/><Relationship Id="rId21" Type="http://schemas.openxmlformats.org/officeDocument/2006/relationships/font" Target="fonts/LibreBaskerville-bold.fntdata"/><Relationship Id="rId13" Type="http://schemas.openxmlformats.org/officeDocument/2006/relationships/slide" Target="slides/slide9.xml"/><Relationship Id="rId24" Type="http://schemas.openxmlformats.org/officeDocument/2006/relationships/font" Target="fonts/DroidSans-bold.fntdata"/><Relationship Id="rId12" Type="http://schemas.openxmlformats.org/officeDocument/2006/relationships/slide" Target="slides/slide8.xml"/><Relationship Id="rId23" Type="http://schemas.openxmlformats.org/officeDocument/2006/relationships/font" Target="fonts/Droid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tatisticbrain.com/twitter-statistics/" TargetMode="External"/><Relationship Id="rId3" Type="http://schemas.openxmlformats.org/officeDocument/2006/relationships/hyperlink" Target="http://www.techtimes.com/articles/12840/20140812/twitter-acknowledges-14-percent-users-bots-5-percent-spam-bots.ht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ourtrustedhacks.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Sub-architecture A (more detailed view):</a:t>
            </a:r>
          </a:p>
          <a:p>
            <a:pPr indent="-228600" lvl="0" marL="457200" rtl="0">
              <a:spcBef>
                <a:spcPts val="0"/>
              </a:spcBef>
              <a:buChar char="-"/>
            </a:pPr>
            <a:r>
              <a:rPr lang="en"/>
              <a:t>New data stream (Twitter initially, wider web later)</a:t>
            </a:r>
          </a:p>
          <a:p>
            <a:pPr indent="-228600" lvl="0" marL="457200" rtl="0">
              <a:spcBef>
                <a:spcPts val="0"/>
              </a:spcBef>
              <a:buChar char="-"/>
            </a:pPr>
            <a:r>
              <a:rPr lang="en"/>
              <a:t>Batch layer</a:t>
            </a:r>
          </a:p>
          <a:p>
            <a:pPr indent="-228600" lvl="1" marL="914400" rtl="0">
              <a:spcBef>
                <a:spcPts val="0"/>
              </a:spcBef>
              <a:buChar char="-"/>
            </a:pPr>
            <a:r>
              <a:rPr lang="en"/>
              <a:t>Data ingestion (Flume): Standard libraries to ingest raw Twitter objects in JSON structure</a:t>
            </a:r>
          </a:p>
          <a:p>
            <a:pPr indent="-228600" lvl="1" marL="914400" rtl="0">
              <a:spcBef>
                <a:spcPts val="0"/>
              </a:spcBef>
              <a:buChar char="-"/>
            </a:pPr>
            <a:r>
              <a:rPr lang="en"/>
              <a:t>Storage: Hadoop HDFS (partitioned temporally)</a:t>
            </a:r>
          </a:p>
          <a:p>
            <a:pPr indent="-228600" lvl="1" marL="914400" rtl="0">
              <a:spcBef>
                <a:spcPts val="0"/>
              </a:spcBef>
              <a:buChar char="-"/>
            </a:pPr>
            <a:r>
              <a:rPr lang="en"/>
              <a:t>Processing:</a:t>
            </a:r>
          </a:p>
          <a:p>
            <a:pPr indent="-298450" lvl="0" marL="1371600" rtl="0">
              <a:spcBef>
                <a:spcPts val="0"/>
              </a:spcBef>
              <a:buSzPct val="100000"/>
              <a:buAutoNum type="arabicPeriod"/>
            </a:pPr>
            <a:r>
              <a:rPr lang="en"/>
              <a:t>Hive (JSON ingestion/deserialization)</a:t>
            </a:r>
          </a:p>
          <a:p>
            <a:pPr indent="-298450" lvl="0" marL="1371600" rtl="0">
              <a:spcBef>
                <a:spcPts val="0"/>
              </a:spcBef>
              <a:buSzPct val="100000"/>
              <a:buAutoNum type="arabicPeriod"/>
            </a:pPr>
            <a:r>
              <a:rPr lang="en"/>
              <a:t>Spark (data processing and transforming)</a:t>
            </a:r>
          </a:p>
          <a:p>
            <a:pPr indent="-298450" lvl="0" marL="1371600" rtl="0">
              <a:spcBef>
                <a:spcPts val="0"/>
              </a:spcBef>
              <a:buSzPct val="100000"/>
              <a:buAutoNum type="arabicPeriod"/>
            </a:pPr>
            <a:r>
              <a:rPr lang="en"/>
              <a:t>Pythons scripts:</a:t>
            </a:r>
          </a:p>
          <a:p>
            <a:pPr indent="-298450" lvl="1" marL="2743200" rtl="0">
              <a:spcBef>
                <a:spcPts val="0"/>
              </a:spcBef>
              <a:buSzPct val="100000"/>
              <a:buAutoNum type="alphaLcPeriod"/>
            </a:pPr>
            <a:r>
              <a:rPr lang="en"/>
              <a:t>Classification</a:t>
            </a:r>
          </a:p>
          <a:p>
            <a:pPr indent="-298450" lvl="1" marL="2743200" rtl="0">
              <a:spcBef>
                <a:spcPts val="0"/>
              </a:spcBef>
              <a:buSzPct val="100000"/>
              <a:buAutoNum type="alphaLcPeriod"/>
            </a:pPr>
            <a:r>
              <a:rPr lang="en"/>
              <a:t>Reach extension</a:t>
            </a:r>
          </a:p>
          <a:p>
            <a:pPr indent="-228600" lvl="0" marL="457200" rtl="0">
              <a:spcBef>
                <a:spcPts val="0"/>
              </a:spcBef>
              <a:buChar char="-"/>
            </a:pPr>
            <a:r>
              <a:rPr lang="en"/>
              <a:t>Serving Layer</a:t>
            </a:r>
          </a:p>
          <a:p>
            <a:pPr indent="-228600" lvl="1" marL="914400" rtl="0">
              <a:spcBef>
                <a:spcPts val="0"/>
              </a:spcBef>
              <a:buChar char="-"/>
            </a:pPr>
            <a:r>
              <a:rPr lang="en"/>
              <a:t>Dashboard:</a:t>
            </a:r>
          </a:p>
          <a:p>
            <a:pPr indent="-228600" lvl="2" marL="1371600" rtl="0">
              <a:spcBef>
                <a:spcPts val="0"/>
              </a:spcBef>
              <a:buChar char="-"/>
            </a:pPr>
            <a:r>
              <a:rPr lang="en"/>
              <a:t>Postgres: classification/visualization data</a:t>
            </a:r>
          </a:p>
          <a:p>
            <a:pPr indent="-228600" lvl="2" marL="1371600" rtl="0">
              <a:spcBef>
                <a:spcPts val="0"/>
              </a:spcBef>
              <a:buChar char="-"/>
            </a:pPr>
            <a:r>
              <a:rPr lang="en"/>
              <a:t>Shiny Server (R + HTML5): webapp. R was a natural choice for the statistical analysis. Shiny allows for complete control of the User Interface of the app.</a:t>
            </a:r>
          </a:p>
          <a:p>
            <a:pPr indent="-228600" lvl="2" marL="1371600" rtl="0">
              <a:spcBef>
                <a:spcPts val="0"/>
              </a:spcBef>
              <a:buChar char="-"/>
            </a:pPr>
            <a:r>
              <a:rPr lang="en"/>
              <a:t>The downside of using R is the fact that R does all work in memory, so there is a limit to how much data it can process. To address this, we are taking a random sample of up to 100,000 rows.</a:t>
            </a:r>
          </a:p>
          <a:p>
            <a:pPr indent="-228600" lvl="2" marL="1371600" rtl="0">
              <a:spcBef>
                <a:spcPts val="0"/>
              </a:spcBef>
              <a:buChar char="-"/>
            </a:pPr>
            <a:r>
              <a:rPr lang="en"/>
              <a:t>Other solutions we considered: Tableau, Zeppelin, D3</a:t>
            </a:r>
          </a:p>
          <a:p>
            <a:pPr indent="-228600" lvl="1" marL="914400" rtl="0">
              <a:spcBef>
                <a:spcPts val="0"/>
              </a:spcBef>
              <a:buChar char="-"/>
            </a:pPr>
            <a:r>
              <a:rPr lang="en"/>
              <a:t>Plugin:</a:t>
            </a:r>
          </a:p>
          <a:p>
            <a:pPr indent="-228600" lvl="2" marL="1371600" rtl="0">
              <a:spcBef>
                <a:spcPts val="0"/>
              </a:spcBef>
              <a:buChar char="-"/>
            </a:pPr>
            <a:r>
              <a:rPr lang="en"/>
              <a:t>S3: url storage. Always available, so our application need not be running for the plugin to remain functional.</a:t>
            </a:r>
          </a:p>
          <a:p>
            <a:pPr indent="-228600" lvl="2" marL="1371600" rtl="0">
              <a:spcBef>
                <a:spcPts val="0"/>
              </a:spcBef>
              <a:buChar char="-"/>
            </a:pPr>
            <a:r>
              <a:rPr lang="en"/>
              <a:t>Javascript: Chrome Extension</a:t>
            </a:r>
          </a:p>
          <a:p>
            <a:pPr indent="0" lvl="0" marL="0" rtl="0">
              <a:spcBef>
                <a:spcPts val="0"/>
              </a:spcBef>
              <a:buNone/>
            </a:pPr>
            <a:r>
              <a:rPr lang="en"/>
              <a:t>Local (temporary storage)</a:t>
            </a:r>
          </a:p>
          <a:p>
            <a:pPr indent="0" lvl="0" marL="0" rtl="0">
              <a:spcBef>
                <a:spcPts val="0"/>
              </a:spcBef>
              <a:buNone/>
            </a:pPr>
            <a:r>
              <a:rPr lang="en"/>
              <a:t>Serving layer</a:t>
            </a:r>
          </a:p>
          <a:p>
            <a:pPr indent="0" lvl="0" marL="0" rtl="0">
              <a:spcBef>
                <a:spcPts val="0"/>
              </a:spcBef>
              <a:buNone/>
            </a:pPr>
            <a:r>
              <a:rPr lang="en"/>
              <a:t>Scraper: Python</a:t>
            </a:r>
          </a:p>
          <a:p>
            <a:pPr indent="0" lvl="0" marL="0">
              <a:spcBef>
                <a:spcPts val="0"/>
              </a:spcBef>
              <a:buNone/>
            </a:pPr>
            <a:r>
              <a:rPr lang="en"/>
              <a:t>Chrome extension: Javascript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speed layer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200"/>
              <a:t>Implementation:</a:t>
            </a:r>
          </a:p>
          <a:p>
            <a:pPr indent="-304800" lvl="0" marL="457200" rtl="0">
              <a:lnSpc>
                <a:spcPct val="115000"/>
              </a:lnSpc>
              <a:spcBef>
                <a:spcPts val="0"/>
              </a:spcBef>
              <a:spcAft>
                <a:spcPts val="1600"/>
              </a:spcAft>
              <a:buSzPct val="100000"/>
              <a:buChar char="-"/>
            </a:pPr>
            <a:r>
              <a:rPr lang="en" sz="1200"/>
              <a:t>Focus on simplicity and speed to implementation</a:t>
            </a:r>
          </a:p>
          <a:p>
            <a:pPr indent="-304800" lvl="1" marL="914400" rtl="0">
              <a:lnSpc>
                <a:spcPct val="115000"/>
              </a:lnSpc>
              <a:spcBef>
                <a:spcPts val="0"/>
              </a:spcBef>
              <a:spcAft>
                <a:spcPts val="1600"/>
              </a:spcAft>
              <a:buSzPct val="100000"/>
              <a:buChar char="-"/>
            </a:pPr>
            <a:r>
              <a:rPr lang="en" sz="1200"/>
              <a:t>Custom built AMI.</a:t>
            </a:r>
          </a:p>
          <a:p>
            <a:pPr indent="-304800" lvl="1" marL="914400" rtl="0">
              <a:lnSpc>
                <a:spcPct val="115000"/>
              </a:lnSpc>
              <a:spcBef>
                <a:spcPts val="0"/>
              </a:spcBef>
              <a:spcAft>
                <a:spcPts val="1600"/>
              </a:spcAft>
              <a:buSzPct val="100000"/>
              <a:buChar char="-"/>
            </a:pPr>
            <a:r>
              <a:rPr lang="en" sz="1200"/>
              <a:t>Provisioner script capable of setting up the entire architecture</a:t>
            </a:r>
          </a:p>
          <a:p>
            <a:pPr indent="-304800" lvl="1" marL="914400" rtl="0">
              <a:lnSpc>
                <a:spcPct val="115000"/>
              </a:lnSpc>
              <a:spcBef>
                <a:spcPts val="0"/>
              </a:spcBef>
              <a:spcAft>
                <a:spcPts val="1600"/>
              </a:spcAft>
              <a:buSzPct val="100000"/>
              <a:buChar char="-"/>
            </a:pPr>
            <a:r>
              <a:rPr lang="en" sz="1200"/>
              <a:t>Cron scripts for workflow scheduling</a:t>
            </a:r>
          </a:p>
          <a:p>
            <a:pPr lvl="0" rtl="0">
              <a:lnSpc>
                <a:spcPct val="115000"/>
              </a:lnSpc>
              <a:spcBef>
                <a:spcPts val="0"/>
              </a:spcBef>
              <a:spcAft>
                <a:spcPts val="1600"/>
              </a:spcAft>
              <a:buNone/>
            </a:pPr>
            <a:r>
              <a:t/>
            </a:r>
            <a:endParaRPr sz="1200"/>
          </a:p>
          <a:p>
            <a:pPr lvl="0">
              <a:spcBef>
                <a:spcPts val="0"/>
              </a:spcBef>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Take aways from project:</a:t>
            </a:r>
          </a:p>
          <a:p>
            <a:pPr indent="-228600" lvl="0" marL="457200">
              <a:spcBef>
                <a:spcPts val="0"/>
              </a:spcBef>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There are more than one ways to skin a cat.</a:t>
            </a:r>
          </a:p>
          <a:p>
            <a:pPr lvl="0">
              <a:spcBef>
                <a:spcPts val="0"/>
              </a:spcBef>
              <a:buNone/>
            </a:pPr>
            <a:r>
              <a:rPr lang="en"/>
              <a:t>Unless the cat skins you first.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2400">
                <a:solidFill>
                  <a:schemeClr val="dk1"/>
                </a:solidFill>
                <a:latin typeface="Libre Baskerville"/>
                <a:ea typeface="Libre Baskerville"/>
                <a:cs typeface="Libre Baskerville"/>
                <a:sym typeface="Libre Baskerville"/>
              </a:rPr>
              <a:t>Spammers on Twitter, and the URLs they tweet</a:t>
            </a:r>
          </a:p>
          <a:p>
            <a:pPr lvl="0" rtl="0">
              <a:lnSpc>
                <a:spcPct val="115000"/>
              </a:lnSpc>
              <a:spcBef>
                <a:spcPts val="0"/>
              </a:spcBef>
              <a:spcAft>
                <a:spcPts val="1600"/>
              </a:spcAft>
              <a:buNone/>
            </a:pPr>
            <a:r>
              <a:t/>
            </a:r>
            <a:endParaRPr sz="1200"/>
          </a:p>
          <a:p>
            <a:pPr indent="-304800" lvl="0" marL="457200" rtl="0">
              <a:lnSpc>
                <a:spcPct val="115000"/>
              </a:lnSpc>
              <a:spcBef>
                <a:spcPts val="0"/>
              </a:spcBef>
              <a:spcAft>
                <a:spcPts val="1600"/>
              </a:spcAft>
              <a:buClr>
                <a:srgbClr val="000000"/>
              </a:buClr>
              <a:buSzPct val="100000"/>
            </a:pPr>
            <a:r>
              <a:rPr lang="en" sz="1200"/>
              <a:t>Social media is a honey-pot for spammer bees; twitter is no exception.</a:t>
            </a:r>
          </a:p>
          <a:p>
            <a:pPr indent="-304800" lvl="0" marL="457200" rtl="0">
              <a:lnSpc>
                <a:spcPct val="115000"/>
              </a:lnSpc>
              <a:spcBef>
                <a:spcPts val="0"/>
              </a:spcBef>
              <a:spcAft>
                <a:spcPts val="1600"/>
              </a:spcAft>
              <a:buClr>
                <a:srgbClr val="000000"/>
              </a:buClr>
              <a:buSzPct val="100000"/>
            </a:pPr>
            <a:r>
              <a:rPr lang="en" sz="1200"/>
              <a:t>Twitter has close to 300 million active users who send 9100 tweets per second.</a:t>
            </a:r>
          </a:p>
          <a:p>
            <a:pPr indent="-304800" lvl="0" marL="457200" rtl="0">
              <a:lnSpc>
                <a:spcPct val="115000"/>
              </a:lnSpc>
              <a:spcBef>
                <a:spcPts val="0"/>
              </a:spcBef>
              <a:spcAft>
                <a:spcPts val="1600"/>
              </a:spcAft>
              <a:buClr>
                <a:srgbClr val="000000"/>
              </a:buClr>
              <a:buSzPct val="100000"/>
            </a:pPr>
            <a:r>
              <a:rPr lang="en" sz="1200"/>
              <a:t>Of the 300 million, around 5% are spam bots.</a:t>
            </a:r>
          </a:p>
          <a:p>
            <a:pPr indent="-304800" lvl="0" marL="457200" rtl="0">
              <a:lnSpc>
                <a:spcPct val="115000"/>
              </a:lnSpc>
              <a:spcBef>
                <a:spcPts val="0"/>
              </a:spcBef>
              <a:spcAft>
                <a:spcPts val="1600"/>
              </a:spcAft>
              <a:buClr>
                <a:srgbClr val="000000"/>
              </a:buClr>
              <a:buSzPct val="100000"/>
            </a:pPr>
            <a:r>
              <a:rPr lang="en" sz="1200"/>
              <a:t>Twitter has its own rules for spamming and these are documented.</a:t>
            </a:r>
          </a:p>
          <a:p>
            <a:pPr indent="-304800" lvl="0" marL="457200" rtl="0">
              <a:lnSpc>
                <a:spcPct val="115000"/>
              </a:lnSpc>
              <a:spcBef>
                <a:spcPts val="0"/>
              </a:spcBef>
              <a:spcAft>
                <a:spcPts val="1600"/>
              </a:spcAft>
              <a:buClr>
                <a:srgbClr val="000000"/>
              </a:buClr>
              <a:buSzPct val="100000"/>
            </a:pPr>
            <a:r>
              <a:rPr lang="en" sz="1200"/>
              <a:t>Twitter’s stream API allows the public a sneak peek (~1%) of the tweets. </a:t>
            </a:r>
          </a:p>
          <a:p>
            <a:pPr indent="-304800" lvl="0" marL="457200" rtl="0">
              <a:lnSpc>
                <a:spcPct val="115000"/>
              </a:lnSpc>
              <a:spcBef>
                <a:spcPts val="0"/>
              </a:spcBef>
              <a:spcAft>
                <a:spcPts val="1600"/>
              </a:spcAft>
              <a:buClr>
                <a:srgbClr val="000000"/>
              </a:buClr>
              <a:buSzPct val="100000"/>
            </a:pPr>
            <a:r>
              <a:rPr lang="en" sz="1200"/>
              <a:t>A tweet is a micro-blog that is only 140 characters long, the content of which are text, URLs, hashtags (#) and user-mentions (@).</a:t>
            </a:r>
          </a:p>
          <a:p>
            <a:pPr lvl="0" rtl="0">
              <a:spcBef>
                <a:spcPts val="0"/>
              </a:spcBef>
              <a:buNone/>
            </a:pPr>
            <a:r>
              <a:t/>
            </a:r>
            <a:endParaRPr sz="1200"/>
          </a:p>
          <a:p>
            <a:pPr lvl="0" rtl="0">
              <a:spcBef>
                <a:spcPts val="0"/>
              </a:spcBef>
              <a:buNone/>
            </a:pPr>
            <a:r>
              <a:rPr lang="en" sz="1200"/>
              <a:t>[</a:t>
            </a:r>
            <a:r>
              <a:rPr lang="en" sz="1200" u="sng">
                <a:hlinkClick r:id="rId2"/>
              </a:rPr>
              <a:t>http://www.statisticbrain.com/twitter-statistics/</a:t>
            </a:r>
            <a:r>
              <a:rPr lang="en" sz="1200"/>
              <a:t>]</a:t>
            </a:r>
          </a:p>
          <a:p>
            <a:pPr lvl="0" rtl="0">
              <a:lnSpc>
                <a:spcPct val="115000"/>
              </a:lnSpc>
              <a:spcBef>
                <a:spcPts val="0"/>
              </a:spcBef>
              <a:buNone/>
            </a:pPr>
            <a:r>
              <a:rPr lang="en" sz="1200"/>
              <a:t>[</a:t>
            </a:r>
            <a:r>
              <a:rPr lang="en" sz="1200" u="sng">
                <a:hlinkClick r:id="rId3"/>
              </a:rPr>
              <a:t>http://www.techtimes.com/articles/12840/20140812/twitter-acknowledges-14-percent-users-bots-5-percent-spam-bots.htm</a:t>
            </a:r>
            <a:r>
              <a:rPr lang="en" sz="1200"/>
              <a:t>]</a:t>
            </a:r>
          </a:p>
          <a:p>
            <a:pPr lvl="0" rtl="0">
              <a:lnSpc>
                <a:spcPct val="115000"/>
              </a:lnSpc>
              <a:spcBef>
                <a:spcPts val="0"/>
              </a:spcBef>
              <a:buNone/>
            </a:pPr>
            <a:r>
              <a:t/>
            </a:r>
            <a:endParaRPr sz="1200"/>
          </a:p>
          <a:p>
            <a:pPr lvl="0" rtl="0">
              <a:lnSpc>
                <a:spcPct val="115000"/>
              </a:lnSpc>
              <a:spcBef>
                <a:spcPts val="0"/>
              </a:spcBef>
              <a:spcAft>
                <a:spcPts val="1600"/>
              </a:spcAft>
              <a:buNone/>
            </a:pPr>
            <a:r>
              <a:t/>
            </a:r>
            <a:endParaRPr sz="1200"/>
          </a:p>
          <a:p>
            <a:pPr lvl="0">
              <a:spcBef>
                <a:spcPts val="0"/>
              </a:spcBef>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2800">
                <a:solidFill>
                  <a:schemeClr val="dk1"/>
                </a:solidFill>
              </a:rPr>
              <a:t>The evolution of ideas</a:t>
            </a:r>
          </a:p>
          <a:p>
            <a:pPr lvl="0" rtl="0">
              <a:lnSpc>
                <a:spcPct val="115000"/>
              </a:lnSpc>
              <a:spcBef>
                <a:spcPts val="0"/>
              </a:spcBef>
              <a:spcAft>
                <a:spcPts val="1600"/>
              </a:spcAft>
              <a:buNone/>
            </a:pPr>
            <a:r>
              <a:t/>
            </a:r>
            <a:endParaRPr sz="1200"/>
          </a:p>
          <a:p>
            <a:pPr indent="-304800" lvl="0" marL="457200" rtl="0">
              <a:lnSpc>
                <a:spcPct val="115000"/>
              </a:lnSpc>
              <a:spcBef>
                <a:spcPts val="0"/>
              </a:spcBef>
              <a:spcAft>
                <a:spcPts val="1600"/>
              </a:spcAft>
              <a:buClr>
                <a:srgbClr val="000000"/>
              </a:buClr>
              <a:buSzPct val="100000"/>
            </a:pPr>
            <a:r>
              <a:rPr lang="en" sz="1200"/>
              <a:t>How can we successfully identify twitter users generating spam content?</a:t>
            </a:r>
          </a:p>
          <a:p>
            <a:pPr indent="-304800" lvl="0" marL="457200" rtl="0">
              <a:lnSpc>
                <a:spcPct val="115000"/>
              </a:lnSpc>
              <a:spcBef>
                <a:spcPts val="0"/>
              </a:spcBef>
              <a:spcAft>
                <a:spcPts val="1600"/>
              </a:spcAft>
              <a:buClr>
                <a:srgbClr val="000000"/>
              </a:buClr>
              <a:buSzPct val="100000"/>
            </a:pPr>
            <a:r>
              <a:rPr lang="en" sz="1200"/>
              <a:t>Can we use machine learning algorithms to classify tweets as “spam” or “ham”?</a:t>
            </a:r>
          </a:p>
          <a:p>
            <a:pPr indent="-304800" lvl="0" marL="457200" rtl="0">
              <a:lnSpc>
                <a:spcPct val="115000"/>
              </a:lnSpc>
              <a:spcBef>
                <a:spcPts val="0"/>
              </a:spcBef>
              <a:spcAft>
                <a:spcPts val="1600"/>
              </a:spcAft>
              <a:buClr>
                <a:srgbClr val="000000"/>
              </a:buClr>
              <a:buSzPct val="100000"/>
            </a:pPr>
            <a:r>
              <a:rPr lang="en" sz="1200"/>
              <a:t>Initial research indicated that </a:t>
            </a:r>
            <a:r>
              <a:rPr b="1" lang="en" sz="1200"/>
              <a:t>user </a:t>
            </a:r>
            <a:r>
              <a:rPr lang="en" sz="1200"/>
              <a:t>as well as </a:t>
            </a:r>
            <a:r>
              <a:rPr b="1" lang="en" sz="1200"/>
              <a:t>tweet </a:t>
            </a:r>
            <a:r>
              <a:rPr lang="en" sz="1200"/>
              <a:t>related attributes play a role in spam determination. How we can effectively capture and study the most important feature-set?</a:t>
            </a:r>
          </a:p>
          <a:p>
            <a:pPr indent="-304800" lvl="0" marL="457200" rtl="0">
              <a:lnSpc>
                <a:spcPct val="115000"/>
              </a:lnSpc>
              <a:spcBef>
                <a:spcPts val="0"/>
              </a:spcBef>
              <a:spcAft>
                <a:spcPts val="1600"/>
              </a:spcAft>
              <a:buClr>
                <a:srgbClr val="000000"/>
              </a:buClr>
              <a:buSzPct val="100000"/>
            </a:pPr>
            <a:r>
              <a:rPr lang="en" sz="1200"/>
              <a:t>Tweeters use shortened </a:t>
            </a:r>
            <a:r>
              <a:rPr b="1" lang="en" sz="1200"/>
              <a:t>URLs</a:t>
            </a:r>
            <a:r>
              <a:rPr lang="en" sz="1200"/>
              <a:t>. If we classify a tweet as spam, isn’t it highly likely that their URLs are pointing to websites that are fraudulent?</a:t>
            </a:r>
          </a:p>
          <a:p>
            <a:pPr indent="-304800" lvl="0" marL="457200" rtl="0">
              <a:lnSpc>
                <a:spcPct val="115000"/>
              </a:lnSpc>
              <a:spcBef>
                <a:spcPts val="0"/>
              </a:spcBef>
              <a:spcAft>
                <a:spcPts val="1600"/>
              </a:spcAft>
              <a:buClr>
                <a:srgbClr val="000000"/>
              </a:buClr>
              <a:buSzPct val="100000"/>
            </a:pPr>
            <a:r>
              <a:rPr lang="en" sz="1200"/>
              <a:t>What can we learn by crawling through these </a:t>
            </a:r>
            <a:r>
              <a:rPr b="1" lang="en" sz="1200"/>
              <a:t>suspicious websites</a:t>
            </a:r>
            <a:r>
              <a:rPr lang="en" sz="1200"/>
              <a:t>?</a:t>
            </a:r>
          </a:p>
          <a:p>
            <a:pPr indent="-304800" lvl="0" marL="457200" rtl="0">
              <a:lnSpc>
                <a:spcPct val="115000"/>
              </a:lnSpc>
              <a:spcBef>
                <a:spcPts val="0"/>
              </a:spcBef>
              <a:spcAft>
                <a:spcPts val="1600"/>
              </a:spcAft>
              <a:buClr>
                <a:srgbClr val="000000"/>
              </a:buClr>
              <a:buSzPct val="100000"/>
            </a:pPr>
            <a:r>
              <a:rPr lang="en" sz="1200"/>
              <a:t>How can this be used in a greater context?</a:t>
            </a:r>
          </a:p>
          <a:p>
            <a:pPr indent="-304800" lvl="0" marL="457200">
              <a:spcBef>
                <a:spcPts val="0"/>
              </a:spcBef>
              <a:buClr>
                <a:srgbClr val="000000"/>
              </a:buClr>
              <a:buSzPct val="100000"/>
            </a:pPr>
            <a:r>
              <a:rPr lang="en" sz="1200"/>
              <a:t>My idea here, after this slide is to go the very end - show them the plugin and the dashboard. Then explain how we got there and finally show them screenshots or live app (just the dashboard and plugin). This may feel disjointed to you, so we can revise the order and remove TMI as you wish. I added more than necessary as usual I am sure.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2800">
                <a:solidFill>
                  <a:schemeClr val="dk1"/>
                </a:solidFill>
              </a:rPr>
              <a:t>How did we get there?</a:t>
            </a:r>
          </a:p>
          <a:p>
            <a:pPr indent="-304800" lvl="0" marL="457200" rtl="0">
              <a:lnSpc>
                <a:spcPct val="115000"/>
              </a:lnSpc>
              <a:spcBef>
                <a:spcPts val="0"/>
              </a:spcBef>
              <a:spcAft>
                <a:spcPts val="1600"/>
              </a:spcAft>
              <a:buClr>
                <a:srgbClr val="000000"/>
              </a:buClr>
              <a:buSzPct val="100000"/>
            </a:pPr>
            <a:r>
              <a:rPr lang="en" sz="1200"/>
              <a:t>As a team we decided at the start, two things:</a:t>
            </a:r>
          </a:p>
          <a:p>
            <a:pPr indent="-304800" lvl="1" marL="914400" rtl="0">
              <a:lnSpc>
                <a:spcPct val="115000"/>
              </a:lnSpc>
              <a:spcBef>
                <a:spcPts val="0"/>
              </a:spcBef>
              <a:spcAft>
                <a:spcPts val="1600"/>
              </a:spcAft>
              <a:buClr>
                <a:srgbClr val="000000"/>
              </a:buClr>
              <a:buSzPct val="100000"/>
            </a:pPr>
            <a:r>
              <a:rPr lang="en" sz="1200"/>
              <a:t>Focus must be on storing, retrieving, and processing data.</a:t>
            </a:r>
          </a:p>
          <a:p>
            <a:pPr indent="-304800" lvl="1" marL="914400" rtl="0">
              <a:lnSpc>
                <a:spcPct val="115000"/>
              </a:lnSpc>
              <a:spcBef>
                <a:spcPts val="0"/>
              </a:spcBef>
              <a:spcAft>
                <a:spcPts val="1600"/>
              </a:spcAft>
              <a:buClr>
                <a:srgbClr val="000000"/>
              </a:buClr>
              <a:buSzPct val="100000"/>
            </a:pPr>
            <a:r>
              <a:rPr lang="en" sz="1200"/>
              <a:t>Less iterations/optimizations on spam classification is acceptable.</a:t>
            </a:r>
          </a:p>
          <a:p>
            <a:pPr indent="-304800" lvl="0" marL="457200" rtl="0">
              <a:lnSpc>
                <a:spcPct val="115000"/>
              </a:lnSpc>
              <a:spcBef>
                <a:spcPts val="0"/>
              </a:spcBef>
              <a:spcAft>
                <a:spcPts val="1600"/>
              </a:spcAft>
              <a:buClr>
                <a:srgbClr val="000000"/>
              </a:buClr>
              <a:buSzPct val="100000"/>
            </a:pPr>
            <a:r>
              <a:rPr lang="en" sz="1200"/>
              <a:t>We were flexible and adaptable as the ideas evolved.</a:t>
            </a:r>
          </a:p>
          <a:p>
            <a:pPr indent="-304800" lvl="0" marL="457200" rtl="0">
              <a:lnSpc>
                <a:spcPct val="115000"/>
              </a:lnSpc>
              <a:spcBef>
                <a:spcPts val="0"/>
              </a:spcBef>
              <a:spcAft>
                <a:spcPts val="1600"/>
              </a:spcAft>
              <a:buClr>
                <a:srgbClr val="000000"/>
              </a:buClr>
              <a:buSzPct val="100000"/>
            </a:pPr>
            <a:r>
              <a:rPr lang="en" sz="1200"/>
              <a:t>We constructed data flow diagrams and architecture diagrams.</a:t>
            </a:r>
          </a:p>
          <a:p>
            <a:pPr indent="-304800" lvl="0" marL="457200" rtl="0">
              <a:lnSpc>
                <a:spcPct val="115000"/>
              </a:lnSpc>
              <a:spcBef>
                <a:spcPts val="0"/>
              </a:spcBef>
              <a:spcAft>
                <a:spcPts val="1600"/>
              </a:spcAft>
              <a:buClr>
                <a:srgbClr val="000000"/>
              </a:buClr>
              <a:buSzPct val="100000"/>
            </a:pPr>
            <a:r>
              <a:rPr lang="en" sz="1200"/>
              <a:t>We studied the schema of a tweet object.</a:t>
            </a:r>
          </a:p>
          <a:p>
            <a:pPr indent="-304800" lvl="0" marL="457200" rtl="0">
              <a:lnSpc>
                <a:spcPct val="115000"/>
              </a:lnSpc>
              <a:spcBef>
                <a:spcPts val="0"/>
              </a:spcBef>
              <a:spcAft>
                <a:spcPts val="1600"/>
              </a:spcAft>
              <a:buClr>
                <a:srgbClr val="000000"/>
              </a:buClr>
              <a:buSzPct val="100000"/>
            </a:pPr>
            <a:r>
              <a:rPr lang="en" sz="1200"/>
              <a:t>We read academic papers on tweet spam classification.</a:t>
            </a:r>
          </a:p>
          <a:p>
            <a:pPr indent="-304800" lvl="0" marL="457200" rtl="0">
              <a:lnSpc>
                <a:spcPct val="115000"/>
              </a:lnSpc>
              <a:spcBef>
                <a:spcPts val="0"/>
              </a:spcBef>
              <a:spcAft>
                <a:spcPts val="1600"/>
              </a:spcAft>
              <a:buClr>
                <a:srgbClr val="000000"/>
              </a:buClr>
              <a:buSzPct val="100000"/>
            </a:pPr>
            <a:r>
              <a:rPr lang="en" sz="1200"/>
              <a:t>We researched industry standards, available platforms, and technologies.</a:t>
            </a:r>
          </a:p>
          <a:p>
            <a:pPr indent="-304800" lvl="0" marL="457200">
              <a:lnSpc>
                <a:spcPct val="115000"/>
              </a:lnSpc>
              <a:spcBef>
                <a:spcPts val="0"/>
              </a:spcBef>
              <a:spcAft>
                <a:spcPts val="1600"/>
              </a:spcAft>
              <a:buClr>
                <a:srgbClr val="000000"/>
              </a:buClr>
              <a:buSzPct val="100000"/>
            </a:pPr>
            <a:r>
              <a:rPr lang="en" sz="1200"/>
              <a:t>Mostly, we persevered.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Objective:</a:t>
            </a:r>
          </a:p>
          <a:p>
            <a:pPr indent="-228600" lvl="0" marL="457200" rtl="0">
              <a:spcBef>
                <a:spcPts val="0"/>
              </a:spcBef>
              <a:buChar char="-"/>
            </a:pPr>
            <a:r>
              <a:rPr lang="en"/>
              <a:t>What is our ultimate objective?</a:t>
            </a:r>
          </a:p>
          <a:p>
            <a:pPr indent="-228600" lvl="0" marL="457200" rtl="0">
              <a:spcBef>
                <a:spcPts val="0"/>
              </a:spcBef>
              <a:buChar char="-"/>
            </a:pPr>
            <a:r>
              <a:rPr lang="en"/>
              <a:t>How does this benefit someone in the real world?</a:t>
            </a:r>
          </a:p>
          <a:p>
            <a:pPr indent="-228600" lvl="0" marL="457200" rtl="0">
              <a:spcBef>
                <a:spcPts val="0"/>
              </a:spcBef>
              <a:buChar char="-"/>
            </a:pPr>
            <a:r>
              <a:rPr lang="en"/>
              <a:t>Boils down to accessibility and practical application:</a:t>
            </a:r>
          </a:p>
          <a:p>
            <a:pPr indent="-228600" lvl="1" marL="914400" rtl="0">
              <a:spcBef>
                <a:spcPts val="0"/>
              </a:spcBef>
              <a:buChar char="-"/>
            </a:pPr>
            <a:r>
              <a:rPr lang="en"/>
              <a:t>Accessibility: visualize insights and patterns</a:t>
            </a:r>
          </a:p>
          <a:p>
            <a:pPr indent="-228600" lvl="1" marL="914400" rtl="0">
              <a:spcBef>
                <a:spcPts val="0"/>
              </a:spcBef>
              <a:buChar char="-"/>
            </a:pPr>
            <a:r>
              <a:rPr lang="en"/>
              <a:t>Practicality: serve users on their day-to-day</a:t>
            </a:r>
          </a:p>
          <a:p>
            <a:pPr lvl="0" rtl="0">
              <a:spcBef>
                <a:spcPts val="0"/>
              </a:spcBef>
              <a:buNone/>
            </a:pPr>
            <a:r>
              <a:t/>
            </a:r>
            <a:endParaRPr/>
          </a:p>
          <a:p>
            <a:pPr lvl="0" rtl="0">
              <a:spcBef>
                <a:spcPts val="0"/>
              </a:spcBef>
              <a:buNone/>
            </a:pPr>
            <a:r>
              <a:rPr lang="en"/>
              <a:t>Alerts users by highlighting suspicious websites on the page they are currently in. </a:t>
            </a:r>
          </a:p>
          <a:p>
            <a:pPr lvl="0" rtl="0">
              <a:spcBef>
                <a:spcPts val="0"/>
              </a:spcBef>
              <a:buNone/>
            </a:pPr>
            <a:r>
              <a:rPr lang="en" u="sng">
                <a:solidFill>
                  <a:schemeClr val="hlink"/>
                </a:solidFill>
                <a:hlinkClick r:id="rId2"/>
              </a:rPr>
              <a:t>http://yourtrustedhacks.com/</a:t>
            </a:r>
          </a:p>
          <a:p>
            <a:pPr lvl="0" rtl="0">
              <a:spcBef>
                <a:spcPts val="0"/>
              </a:spcBef>
              <a:buNone/>
            </a:pPr>
            <a:r>
              <a:t/>
            </a:r>
            <a:endParaRPr/>
          </a:p>
          <a:p>
            <a:pPr lvl="0" rtl="0">
              <a:lnSpc>
                <a:spcPct val="150000"/>
              </a:lnSpc>
              <a:spcBef>
                <a:spcPts val="1200"/>
              </a:spcBef>
              <a:spcAft>
                <a:spcPts val="1200"/>
              </a:spcAft>
              <a:buNone/>
            </a:pPr>
            <a:r>
              <a:rPr lang="en" sz="1200">
                <a:solidFill>
                  <a:srgbClr val="333333"/>
                </a:solidFill>
                <a:highlight>
                  <a:srgbClr val="FFFFFF"/>
                </a:highlight>
              </a:rPr>
              <a:t>HOW IT WORKS:</a:t>
            </a:r>
          </a:p>
          <a:p>
            <a:pPr indent="-304800" lvl="0" marL="457200" rtl="0">
              <a:lnSpc>
                <a:spcPct val="150000"/>
              </a:lnSpc>
              <a:spcBef>
                <a:spcPts val="0"/>
              </a:spcBef>
              <a:buClr>
                <a:srgbClr val="333333"/>
              </a:buClr>
              <a:buSzPct val="100000"/>
            </a:pPr>
            <a:r>
              <a:rPr lang="en" sz="1200">
                <a:solidFill>
                  <a:srgbClr val="333333"/>
                </a:solidFill>
                <a:highlight>
                  <a:srgbClr val="FFFFFF"/>
                </a:highlight>
              </a:rPr>
              <a:t>The plugin fetches the list of spammy links from S3</a:t>
            </a:r>
          </a:p>
          <a:p>
            <a:pPr indent="-304800" lvl="0" marL="457200" rtl="0">
              <a:lnSpc>
                <a:spcPct val="150000"/>
              </a:lnSpc>
              <a:spcBef>
                <a:spcPts val="0"/>
              </a:spcBef>
              <a:buClr>
                <a:srgbClr val="333333"/>
              </a:buClr>
              <a:buSzPct val="100000"/>
            </a:pPr>
            <a:r>
              <a:rPr lang="en" sz="1200">
                <a:solidFill>
                  <a:srgbClr val="333333"/>
                </a:solidFill>
                <a:highlight>
                  <a:srgbClr val="FFFFFF"/>
                </a:highlight>
              </a:rPr>
              <a:t>Reads all the links on the page and creates lookup table</a:t>
            </a:r>
          </a:p>
          <a:p>
            <a:pPr indent="-304800" lvl="0" marL="457200" rtl="0">
              <a:lnSpc>
                <a:spcPct val="150000"/>
              </a:lnSpc>
              <a:spcBef>
                <a:spcPts val="0"/>
              </a:spcBef>
              <a:buClr>
                <a:srgbClr val="333333"/>
              </a:buClr>
              <a:buSzPct val="100000"/>
            </a:pPr>
            <a:r>
              <a:rPr lang="en" sz="1200">
                <a:solidFill>
                  <a:srgbClr val="333333"/>
                </a:solidFill>
                <a:highlight>
                  <a:srgbClr val="FFFFFF"/>
                </a:highlight>
              </a:rPr>
              <a:t>Does an inner-join on the two sets in O(n) time, where n is the number of spammy links</a:t>
            </a:r>
          </a:p>
          <a:p>
            <a:pPr indent="-304800" lvl="0" marL="457200" rtl="0">
              <a:lnSpc>
                <a:spcPct val="150000"/>
              </a:lnSpc>
              <a:spcBef>
                <a:spcPts val="0"/>
              </a:spcBef>
              <a:buClr>
                <a:srgbClr val="333333"/>
              </a:buClr>
              <a:buSzPct val="100000"/>
            </a:pPr>
            <a:r>
              <a:rPr lang="en" sz="1200">
                <a:solidFill>
                  <a:srgbClr val="333333"/>
                </a:solidFill>
                <a:highlight>
                  <a:srgbClr val="FFFFFF"/>
                </a:highlight>
              </a:rPr>
              <a:t>Highlights any links in the resulting set by applying “highlight” styles to the DOM</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Objective (continuation):</a:t>
            </a:r>
          </a:p>
          <a:p>
            <a:pPr indent="-228600" lvl="0" marL="457200" rtl="0">
              <a:spcBef>
                <a:spcPts val="0"/>
              </a:spcBef>
              <a:buChar char="-"/>
            </a:pPr>
            <a:r>
              <a:rPr lang="en"/>
              <a:t>Want to answer questions like</a:t>
            </a:r>
          </a:p>
          <a:p>
            <a:pPr indent="-228600" lvl="1" marL="914400" rtl="0">
              <a:spcBef>
                <a:spcPts val="0"/>
              </a:spcBef>
              <a:buChar char="-"/>
            </a:pPr>
            <a:r>
              <a:rPr lang="en"/>
              <a:t>What is the makeup of twitter users?</a:t>
            </a:r>
          </a:p>
          <a:p>
            <a:pPr indent="-228600" lvl="2" marL="1371600" rtl="0">
              <a:spcBef>
                <a:spcPts val="0"/>
              </a:spcBef>
              <a:buChar char="-"/>
            </a:pPr>
            <a:r>
              <a:rPr lang="en"/>
              <a:t>Followers/Following?</a:t>
            </a:r>
          </a:p>
          <a:p>
            <a:pPr indent="-228600" lvl="2" marL="1371600" rtl="0">
              <a:spcBef>
                <a:spcPts val="0"/>
              </a:spcBef>
              <a:buChar char="-"/>
            </a:pPr>
            <a:r>
              <a:rPr lang="en"/>
              <a:t>Spam versus Ham users?</a:t>
            </a:r>
          </a:p>
          <a:p>
            <a:pPr indent="-228600" lvl="1" marL="914400" rtl="0">
              <a:spcBef>
                <a:spcPts val="0"/>
              </a:spcBef>
              <a:buChar char="-"/>
            </a:pPr>
            <a:r>
              <a:rPr lang="en"/>
              <a:t>How about tweets?</a:t>
            </a:r>
          </a:p>
          <a:p>
            <a:pPr indent="-228600" lvl="2" marL="1371600" rtl="0">
              <a:spcBef>
                <a:spcPts val="0"/>
              </a:spcBef>
              <a:buChar char="-"/>
            </a:pPr>
            <a:r>
              <a:rPr lang="en"/>
              <a:t>What is their makeup (e.g. word-count distributions)</a:t>
            </a:r>
          </a:p>
          <a:p>
            <a:pPr indent="-228600" lvl="0" marL="457200" rtl="0">
              <a:spcBef>
                <a:spcPts val="0"/>
              </a:spcBef>
              <a:buChar char="-"/>
            </a:pPr>
            <a:r>
              <a:rPr lang="en"/>
              <a:t>Ultimately, How do we convey insights to users?</a:t>
            </a:r>
          </a:p>
          <a:p>
            <a:pPr indent="-228600" lvl="1" marL="914400" rtl="0">
              <a:spcBef>
                <a:spcPts val="0"/>
              </a:spcBef>
              <a:buChar char="-"/>
            </a:pPr>
            <a:r>
              <a:rPr lang="en"/>
              <a:t>Answer: build a dashboard!</a:t>
            </a:r>
          </a:p>
          <a:p>
            <a:pPr indent="-228600" lvl="2" marL="1371600" rtl="0">
              <a:spcBef>
                <a:spcPts val="0"/>
              </a:spcBef>
              <a:buChar char="-"/>
            </a:pPr>
            <a:r>
              <a:rPr lang="en"/>
              <a:t>Easy way to visually identify patterns patterns at a macro level</a:t>
            </a:r>
          </a:p>
          <a:p>
            <a:pPr indent="-228600" lvl="2" marL="1371600" rtl="0">
              <a:spcBef>
                <a:spcPts val="0"/>
              </a:spcBef>
              <a:buChar char="-"/>
            </a:pPr>
            <a:r>
              <a:rPr b="1" lang="en"/>
              <a:t>Inspect classification model</a:t>
            </a:r>
          </a:p>
          <a:p>
            <a:pPr indent="-228600" lvl="3" marL="1828800" rtl="0">
              <a:spcBef>
                <a:spcPts val="0"/>
              </a:spcBef>
              <a:buChar char="-"/>
            </a:pPr>
            <a:r>
              <a:rPr lang="en"/>
              <a:t>For example, does spam increase at a certain point of the week or day or month and does it reduce say, during the holidays? (Even spammers need downtime, right?)</a:t>
            </a:r>
          </a:p>
          <a:p>
            <a:pPr indent="0" lvl="0" marL="0" rtl="0">
              <a:spcBef>
                <a:spcPts val="0"/>
              </a:spcBef>
              <a:buNone/>
            </a:pPr>
            <a:r>
              <a:t/>
            </a:r>
            <a:endParaRPr/>
          </a:p>
          <a:p>
            <a:pPr indent="0" lvl="0" marL="0" rtl="0">
              <a:spcBef>
                <a:spcPts val="0"/>
              </a:spcBef>
              <a:buNone/>
            </a:pPr>
            <a:r>
              <a:rPr lang="en"/>
              <a:t>Our model produces a ratio of ~3.5% spam, which is not miles away from the accepted 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Twitter API:</a:t>
            </a:r>
          </a:p>
          <a:p>
            <a:pPr indent="-228600" lvl="0" marL="457200" rtl="0">
              <a:spcBef>
                <a:spcPts val="0"/>
              </a:spcBef>
              <a:buChar char="-"/>
            </a:pPr>
            <a:r>
              <a:rPr lang="en"/>
              <a:t>Highly complex objects</a:t>
            </a:r>
          </a:p>
          <a:p>
            <a:pPr indent="-228600" lvl="0" marL="457200" rtl="0">
              <a:spcBef>
                <a:spcPts val="0"/>
              </a:spcBef>
              <a:buChar char="-"/>
            </a:pPr>
            <a:r>
              <a:rPr lang="en"/>
              <a:t>JSON structure (schema-on-read for our application)</a:t>
            </a:r>
          </a:p>
          <a:p>
            <a:pPr indent="-228600" lvl="0" marL="457200">
              <a:spcBef>
                <a:spcPts val="0"/>
              </a:spcBef>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6" name="Shape 1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High level notes on overarching data flows for architecture:</a:t>
            </a:r>
          </a:p>
          <a:p>
            <a:pPr indent="-228600" lvl="0" marL="457200" rtl="0">
              <a:spcBef>
                <a:spcPts val="0"/>
              </a:spcBef>
              <a:buChar char="-"/>
            </a:pPr>
            <a:r>
              <a:rPr lang="en"/>
              <a:t>Our setup ended up having a strong basis on the lambda infrastructure (sans speed layer):</a:t>
            </a:r>
          </a:p>
          <a:p>
            <a:pPr indent="-228600" lvl="1" marL="914400" rtl="0">
              <a:spcBef>
                <a:spcPts val="0"/>
              </a:spcBef>
              <a:buChar char="-"/>
            </a:pPr>
            <a:r>
              <a:rPr lang="en"/>
              <a:t>Batch layer</a:t>
            </a:r>
          </a:p>
          <a:p>
            <a:pPr indent="-228600" lvl="2" marL="1371600" rtl="0">
              <a:spcBef>
                <a:spcPts val="0"/>
              </a:spcBef>
              <a:buChar char="-"/>
            </a:pPr>
            <a:r>
              <a:rPr lang="en"/>
              <a:t>Hadoop</a:t>
            </a:r>
          </a:p>
          <a:p>
            <a:pPr indent="-228600" lvl="2" marL="1371600" rtl="0">
              <a:spcBef>
                <a:spcPts val="0"/>
              </a:spcBef>
              <a:buChar char="-"/>
            </a:pPr>
            <a:r>
              <a:rPr lang="en"/>
              <a:t>Scripts</a:t>
            </a:r>
          </a:p>
          <a:p>
            <a:pPr indent="-228600" lvl="1" marL="914400" rtl="0">
              <a:spcBef>
                <a:spcPts val="0"/>
              </a:spcBef>
              <a:buChar char="-"/>
            </a:pPr>
            <a:r>
              <a:rPr lang="en"/>
              <a:t>Serving layer</a:t>
            </a:r>
          </a:p>
          <a:p>
            <a:pPr indent="-228600" lvl="0" marL="457200" rtl="0">
              <a:spcBef>
                <a:spcPts val="0"/>
              </a:spcBef>
              <a:buChar char="-"/>
            </a:pPr>
            <a:r>
              <a:rPr lang="en"/>
              <a:t>A) Underlying infrastructure:</a:t>
            </a:r>
          </a:p>
          <a:p>
            <a:pPr indent="-228600" lvl="1" marL="914400" rtl="0">
              <a:spcBef>
                <a:spcPts val="0"/>
              </a:spcBef>
              <a:buChar char="-"/>
            </a:pPr>
            <a:r>
              <a:rPr lang="en"/>
              <a:t>Batch layer</a:t>
            </a:r>
          </a:p>
          <a:p>
            <a:pPr indent="-228600" lvl="2" marL="1371600" rtl="0">
              <a:spcBef>
                <a:spcPts val="0"/>
              </a:spcBef>
              <a:buChar char="-"/>
            </a:pPr>
            <a:r>
              <a:rPr lang="en"/>
              <a:t>Storage (Hadoop): Flume, Hive, Spark (pyspark)</a:t>
            </a:r>
          </a:p>
          <a:p>
            <a:pPr indent="-228600" lvl="2" marL="1371600" rtl="0">
              <a:spcBef>
                <a:spcPts val="0"/>
              </a:spcBef>
              <a:buChar char="-"/>
            </a:pPr>
            <a:r>
              <a:rPr lang="en"/>
              <a:t>Local (temporary storage)</a:t>
            </a:r>
          </a:p>
          <a:p>
            <a:pPr indent="-228600" lvl="2" marL="1371600" rtl="0">
              <a:spcBef>
                <a:spcPts val="0"/>
              </a:spcBef>
              <a:buChar char="-"/>
            </a:pPr>
            <a:r>
              <a:rPr lang="en"/>
              <a:t>Scraper: Python</a:t>
            </a:r>
          </a:p>
          <a:p>
            <a:pPr indent="-228600" lvl="1" marL="914400" rtl="0">
              <a:spcBef>
                <a:spcPts val="0"/>
              </a:spcBef>
              <a:buChar char="-"/>
            </a:pPr>
            <a:r>
              <a:rPr lang="en"/>
              <a:t>Serving layer</a:t>
            </a:r>
          </a:p>
          <a:p>
            <a:pPr indent="-228600" lvl="2" marL="1371600" rtl="0">
              <a:spcBef>
                <a:spcPts val="0"/>
              </a:spcBef>
              <a:buChar char="-"/>
            </a:pPr>
            <a:r>
              <a:rPr lang="en"/>
              <a:t>Postgres</a:t>
            </a:r>
          </a:p>
          <a:p>
            <a:pPr indent="-228600" lvl="2" marL="1371600" rtl="0">
              <a:spcBef>
                <a:spcPts val="0"/>
              </a:spcBef>
              <a:buChar char="-"/>
            </a:pPr>
            <a:r>
              <a:rPr lang="en"/>
              <a:t>Chrome extension: Javascript</a:t>
            </a:r>
          </a:p>
          <a:p>
            <a:pPr indent="-228600" lvl="0" marL="457200" rtl="0">
              <a:spcBef>
                <a:spcPts val="0"/>
              </a:spcBef>
              <a:buChar char="-"/>
            </a:pPr>
            <a:r>
              <a:rPr lang="en"/>
              <a:t>B) Underlying infrastructure:</a:t>
            </a:r>
          </a:p>
          <a:p>
            <a:pPr indent="-228600" lvl="1" marL="914400" rtl="0">
              <a:spcBef>
                <a:spcPts val="0"/>
              </a:spcBef>
              <a:buChar char="-"/>
            </a:pPr>
            <a:r>
              <a:rPr lang="en"/>
              <a:t>Batch layer</a:t>
            </a:r>
          </a:p>
          <a:p>
            <a:pPr indent="-228600" lvl="2" marL="1371600" rtl="0">
              <a:spcBef>
                <a:spcPts val="0"/>
              </a:spcBef>
              <a:buChar char="-"/>
            </a:pPr>
            <a:r>
              <a:rPr lang="en"/>
              <a:t>Storage (Hadoop): Spark (Scala), Postgres</a:t>
            </a:r>
          </a:p>
          <a:p>
            <a:pPr indent="-228600" lvl="1" marL="914400" rtl="0">
              <a:spcBef>
                <a:spcPts val="0"/>
              </a:spcBef>
              <a:buChar char="-"/>
            </a:pPr>
            <a:r>
              <a:rPr lang="en"/>
              <a:t>Serving layer</a:t>
            </a:r>
          </a:p>
          <a:p>
            <a:pPr indent="-228600" lvl="2" marL="1371600">
              <a:spcBef>
                <a:spcPts val="0"/>
              </a:spcBef>
              <a:buChar char="-"/>
            </a:pPr>
            <a:r>
              <a:rPr lang="en"/>
              <a:t>Dashboard: Shiny server -&gt; R + HTML5 (backend/delivered from backend)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347425"/>
            <a:ext cx="8520599" cy="572699"/>
          </a:xfrm>
          <a:prstGeom prst="rect">
            <a:avLst/>
          </a:prstGeom>
        </p:spPr>
        <p:txBody>
          <a:bodyPr anchorCtr="0" anchor="t" bIns="91425" lIns="91425" rIns="91425" tIns="91425"/>
          <a:lstStyle>
            <a:lvl1pPr lvl="0">
              <a:spcBef>
                <a:spcPts val="0"/>
              </a:spcBef>
              <a:defRPr>
                <a:latin typeface="Libre Baskerville"/>
                <a:ea typeface="Libre Baskerville"/>
                <a:cs typeface="Libre Baskerville"/>
                <a:sym typeface="Libre Baskervill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03.png"/><Relationship Id="rId6" Type="http://schemas.openxmlformats.org/officeDocument/2006/relationships/image" Target="../media/image10.png"/><Relationship Id="rId7" Type="http://schemas.openxmlformats.org/officeDocument/2006/relationships/hyperlink" Target="https://s3-us-west-2.amazonaws.com/w205twitterproject/provision.s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06.png"/><Relationship Id="rId5" Type="http://schemas.openxmlformats.org/officeDocument/2006/relationships/image" Target="../media/image01.png"/><Relationship Id="rId6"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702900" y="2242700"/>
            <a:ext cx="7738200" cy="2266200"/>
          </a:xfrm>
          <a:prstGeom prst="rect">
            <a:avLst/>
          </a:prstGeom>
        </p:spPr>
        <p:txBody>
          <a:bodyPr anchorCtr="0" anchor="b" bIns="91425" lIns="91425" rIns="91425" tIns="91425">
            <a:noAutofit/>
          </a:bodyPr>
          <a:lstStyle/>
          <a:p>
            <a:pPr lvl="0" rtl="0" algn="ctr">
              <a:spcBef>
                <a:spcPts val="0"/>
              </a:spcBef>
              <a:buNone/>
            </a:pPr>
            <a:r>
              <a:rPr lang="en">
                <a:latin typeface="Libre Baskerville"/>
                <a:ea typeface="Libre Baskerville"/>
                <a:cs typeface="Libre Baskerville"/>
                <a:sym typeface="Libre Baskerville"/>
              </a:rPr>
              <a:t>Twitter </a:t>
            </a:r>
            <a:r>
              <a:rPr lang="en">
                <a:solidFill>
                  <a:srgbClr val="FF9900"/>
                </a:solidFill>
                <a:latin typeface="Libre Baskerville"/>
                <a:ea typeface="Libre Baskerville"/>
                <a:cs typeface="Libre Baskerville"/>
                <a:sym typeface="Libre Baskerville"/>
              </a:rPr>
              <a:t>Spam</a:t>
            </a:r>
            <a:r>
              <a:rPr lang="en">
                <a:latin typeface="Libre Baskerville"/>
                <a:ea typeface="Libre Baskerville"/>
                <a:cs typeface="Libre Baskerville"/>
                <a:sym typeface="Libre Baskerville"/>
              </a:rPr>
              <a:t> </a:t>
            </a:r>
          </a:p>
          <a:p>
            <a:pPr lvl="0" rtl="0" algn="ctr">
              <a:spcBef>
                <a:spcPts val="0"/>
              </a:spcBef>
              <a:buNone/>
            </a:pPr>
            <a:r>
              <a:rPr lang="en">
                <a:latin typeface="Libre Baskerville"/>
                <a:ea typeface="Libre Baskerville"/>
                <a:cs typeface="Libre Baskerville"/>
                <a:sym typeface="Libre Baskerville"/>
              </a:rPr>
              <a:t>&amp; </a:t>
            </a:r>
          </a:p>
          <a:p>
            <a:pPr lvl="0" algn="ctr">
              <a:spcBef>
                <a:spcPts val="0"/>
              </a:spcBef>
              <a:buNone/>
            </a:pPr>
            <a:r>
              <a:rPr lang="en">
                <a:solidFill>
                  <a:srgbClr val="FF9900"/>
                </a:solidFill>
                <a:latin typeface="Libre Baskerville"/>
                <a:ea typeface="Libre Baskerville"/>
                <a:cs typeface="Libre Baskerville"/>
                <a:sym typeface="Libre Baskerville"/>
              </a:rPr>
              <a:t>Fraudulent</a:t>
            </a:r>
            <a:r>
              <a:rPr lang="en">
                <a:latin typeface="Libre Baskerville"/>
                <a:ea typeface="Libre Baskerville"/>
                <a:cs typeface="Libre Baskerville"/>
                <a:sym typeface="Libre Baskerville"/>
              </a:rPr>
              <a:t> Websites</a:t>
            </a:r>
          </a:p>
        </p:txBody>
      </p:sp>
      <p:sp>
        <p:nvSpPr>
          <p:cNvPr id="55" name="Shape 55"/>
          <p:cNvSpPr txBox="1"/>
          <p:nvPr>
            <p:ph idx="1" type="subTitle"/>
          </p:nvPr>
        </p:nvSpPr>
        <p:spPr>
          <a:xfrm>
            <a:off x="1581750" y="4255250"/>
            <a:ext cx="5980499" cy="680099"/>
          </a:xfrm>
          <a:prstGeom prst="rect">
            <a:avLst/>
          </a:prstGeom>
        </p:spPr>
        <p:txBody>
          <a:bodyPr anchorCtr="0" anchor="t" bIns="91425" lIns="91425" rIns="91425" tIns="91425">
            <a:noAutofit/>
          </a:bodyPr>
          <a:lstStyle/>
          <a:p>
            <a:pPr lvl="0" rtl="0">
              <a:spcBef>
                <a:spcPts val="0"/>
              </a:spcBef>
              <a:buNone/>
            </a:pPr>
            <a:r>
              <a:t/>
            </a:r>
            <a:endParaRPr sz="1800"/>
          </a:p>
          <a:p>
            <a:pPr lvl="0">
              <a:spcBef>
                <a:spcPts val="0"/>
              </a:spcBef>
              <a:buNone/>
            </a:pPr>
            <a:r>
              <a:rPr lang="en" sz="1200">
                <a:solidFill>
                  <a:srgbClr val="CCCCCC"/>
                </a:solidFill>
                <a:latin typeface="Droid Sans"/>
                <a:ea typeface="Droid Sans"/>
                <a:cs typeface="Droid Sans"/>
                <a:sym typeface="Droid Sans"/>
              </a:rPr>
              <a:t>Kyle Hamilton, Carlos Rodriguez, and Sharmila Velamur</a:t>
            </a:r>
          </a:p>
        </p:txBody>
      </p:sp>
      <p:pic>
        <p:nvPicPr>
          <p:cNvPr id="56" name="Shape 56"/>
          <p:cNvPicPr preferRelativeResize="0"/>
          <p:nvPr/>
        </p:nvPicPr>
        <p:blipFill>
          <a:blip r:embed="rId4">
            <a:alphaModFix/>
          </a:blip>
          <a:stretch>
            <a:fillRect/>
          </a:stretch>
        </p:blipFill>
        <p:spPr>
          <a:xfrm>
            <a:off x="3848275" y="341224"/>
            <a:ext cx="1758799" cy="142332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3" name="Shape 113"/>
        <p:cNvGrpSpPr/>
        <p:nvPr/>
      </p:nvGrpSpPr>
      <p:grpSpPr>
        <a:xfrm>
          <a:off x="0" y="0"/>
          <a:ext cx="0" cy="0"/>
          <a:chOff x="0" y="0"/>
          <a:chExt cx="0" cy="0"/>
        </a:xfrm>
      </p:grpSpPr>
      <p:sp>
        <p:nvSpPr>
          <p:cNvPr id="114" name="Shape 114"/>
          <p:cNvSpPr txBox="1"/>
          <p:nvPr/>
        </p:nvSpPr>
        <p:spPr>
          <a:xfrm>
            <a:off x="196975" y="256925"/>
            <a:ext cx="1374000" cy="4580700"/>
          </a:xfrm>
          <a:prstGeom prst="rect">
            <a:avLst/>
          </a:prstGeom>
          <a:noFill/>
          <a:ln>
            <a:noFill/>
          </a:ln>
        </p:spPr>
        <p:txBody>
          <a:bodyPr anchorCtr="0" anchor="t" bIns="91425" lIns="91425" rIns="91425" tIns="91425">
            <a:noAutofit/>
          </a:bodyPr>
          <a:lstStyle/>
          <a:p>
            <a:pPr lvl="0" rtl="0">
              <a:spcBef>
                <a:spcPts val="0"/>
              </a:spcBef>
              <a:buNone/>
            </a:pPr>
            <a:r>
              <a:rPr b="1" lang="en" sz="1800">
                <a:latin typeface="Droid Sans"/>
                <a:ea typeface="Droid Sans"/>
                <a:cs typeface="Droid Sans"/>
                <a:sym typeface="Droid Sans"/>
              </a:rPr>
              <a:t>OPTION A</a:t>
            </a:r>
          </a:p>
          <a:p>
            <a:pPr lvl="0" rtl="0">
              <a:spcBef>
                <a:spcPts val="0"/>
              </a:spcBef>
              <a:buNone/>
            </a:pPr>
            <a:r>
              <a:rPr lang="en">
                <a:latin typeface="Droid Sans"/>
                <a:ea typeface="Droid Sans"/>
                <a:cs typeface="Droid Sans"/>
                <a:sym typeface="Droid Sans"/>
              </a:rPr>
              <a:t>Architecture</a:t>
            </a:r>
          </a:p>
          <a:p>
            <a:pPr lvl="0" rtl="0">
              <a:lnSpc>
                <a:spcPct val="150000"/>
              </a:lnSpc>
              <a:spcBef>
                <a:spcPts val="0"/>
              </a:spcBef>
              <a:buNone/>
            </a:pPr>
            <a:r>
              <a:t/>
            </a:r>
            <a:endParaRPr sz="1100">
              <a:solidFill>
                <a:srgbClr val="666666"/>
              </a:solidFill>
              <a:latin typeface="Droid Sans"/>
              <a:ea typeface="Droid Sans"/>
              <a:cs typeface="Droid Sans"/>
              <a:sym typeface="Droid Sans"/>
            </a:endParaRPr>
          </a:p>
          <a:p>
            <a:pPr lvl="0" rtl="0">
              <a:lnSpc>
                <a:spcPct val="150000"/>
              </a:lnSpc>
              <a:spcBef>
                <a:spcPts val="0"/>
              </a:spcBef>
              <a:buNone/>
            </a:pPr>
            <a:r>
              <a:t/>
            </a:r>
            <a:endParaRPr sz="1000">
              <a:solidFill>
                <a:srgbClr val="666666"/>
              </a:solidFill>
              <a:latin typeface="Droid Sans"/>
              <a:ea typeface="Droid Sans"/>
              <a:cs typeface="Droid Sans"/>
              <a:sym typeface="Droid Sans"/>
            </a:endParaRPr>
          </a:p>
          <a:p>
            <a:pPr lvl="0" rtl="0">
              <a:lnSpc>
                <a:spcPct val="150000"/>
              </a:lnSpc>
              <a:spcBef>
                <a:spcPts val="0"/>
              </a:spcBef>
              <a:buNone/>
            </a:pPr>
            <a:r>
              <a:rPr lang="en" sz="1000">
                <a:solidFill>
                  <a:srgbClr val="666666"/>
                </a:solidFill>
                <a:latin typeface="Droid Sans"/>
                <a:ea typeface="Droid Sans"/>
                <a:cs typeface="Droid Sans"/>
                <a:sym typeface="Droid Sans"/>
              </a:rPr>
              <a:t>Hadoop-HDFS</a:t>
            </a:r>
          </a:p>
          <a:p>
            <a:pPr lvl="0" rtl="0">
              <a:lnSpc>
                <a:spcPct val="150000"/>
              </a:lnSpc>
              <a:spcBef>
                <a:spcPts val="0"/>
              </a:spcBef>
              <a:buNone/>
            </a:pPr>
            <a:r>
              <a:rPr lang="en" sz="1000">
                <a:solidFill>
                  <a:srgbClr val="666666"/>
                </a:solidFill>
                <a:latin typeface="Droid Sans"/>
                <a:ea typeface="Droid Sans"/>
                <a:cs typeface="Droid Sans"/>
                <a:sym typeface="Droid Sans"/>
              </a:rPr>
              <a:t>Flume</a:t>
            </a:r>
          </a:p>
          <a:p>
            <a:pPr lvl="0" rtl="0">
              <a:lnSpc>
                <a:spcPct val="150000"/>
              </a:lnSpc>
              <a:spcBef>
                <a:spcPts val="0"/>
              </a:spcBef>
              <a:buNone/>
            </a:pPr>
            <a:r>
              <a:rPr lang="en" sz="1000">
                <a:solidFill>
                  <a:srgbClr val="666666"/>
                </a:solidFill>
                <a:latin typeface="Droid Sans"/>
                <a:ea typeface="Droid Sans"/>
                <a:cs typeface="Droid Sans"/>
                <a:sym typeface="Droid Sans"/>
              </a:rPr>
              <a:t>Hive</a:t>
            </a:r>
          </a:p>
          <a:p>
            <a:pPr lvl="0" rtl="0">
              <a:lnSpc>
                <a:spcPct val="150000"/>
              </a:lnSpc>
              <a:spcBef>
                <a:spcPts val="0"/>
              </a:spcBef>
              <a:buNone/>
            </a:pPr>
            <a:r>
              <a:rPr lang="en" sz="1000">
                <a:solidFill>
                  <a:srgbClr val="666666"/>
                </a:solidFill>
                <a:latin typeface="Droid Sans"/>
                <a:ea typeface="Droid Sans"/>
                <a:cs typeface="Droid Sans"/>
                <a:sym typeface="Droid Sans"/>
              </a:rPr>
              <a:t>Postgres</a:t>
            </a:r>
          </a:p>
          <a:p>
            <a:pPr lvl="0" rtl="0">
              <a:lnSpc>
                <a:spcPct val="150000"/>
              </a:lnSpc>
              <a:spcBef>
                <a:spcPts val="0"/>
              </a:spcBef>
              <a:buNone/>
            </a:pPr>
            <a:r>
              <a:rPr lang="en" sz="1000">
                <a:solidFill>
                  <a:srgbClr val="666666"/>
                </a:solidFill>
                <a:latin typeface="Droid Sans"/>
                <a:ea typeface="Droid Sans"/>
                <a:cs typeface="Droid Sans"/>
                <a:sym typeface="Droid Sans"/>
              </a:rPr>
              <a:t>Spark-SQL</a:t>
            </a:r>
          </a:p>
          <a:p>
            <a:pPr lvl="0" rtl="0">
              <a:lnSpc>
                <a:spcPct val="150000"/>
              </a:lnSpc>
              <a:spcBef>
                <a:spcPts val="0"/>
              </a:spcBef>
              <a:buNone/>
            </a:pPr>
            <a:r>
              <a:rPr lang="en" sz="1000">
                <a:solidFill>
                  <a:srgbClr val="666666"/>
                </a:solidFill>
                <a:latin typeface="Droid Sans"/>
                <a:ea typeface="Droid Sans"/>
                <a:cs typeface="Droid Sans"/>
                <a:sym typeface="Droid Sans"/>
              </a:rPr>
              <a:t>Spark-Pyspark</a:t>
            </a:r>
          </a:p>
          <a:p>
            <a:pPr lvl="0" rtl="0">
              <a:lnSpc>
                <a:spcPct val="150000"/>
              </a:lnSpc>
              <a:spcBef>
                <a:spcPts val="0"/>
              </a:spcBef>
              <a:buNone/>
            </a:pPr>
            <a:r>
              <a:rPr lang="en" sz="1000">
                <a:solidFill>
                  <a:srgbClr val="666666"/>
                </a:solidFill>
                <a:latin typeface="Droid Sans"/>
                <a:ea typeface="Droid Sans"/>
                <a:cs typeface="Droid Sans"/>
                <a:sym typeface="Droid Sans"/>
              </a:rPr>
              <a:t>S3</a:t>
            </a:r>
          </a:p>
          <a:p>
            <a:pPr lvl="0" rtl="0">
              <a:lnSpc>
                <a:spcPct val="150000"/>
              </a:lnSpc>
              <a:spcBef>
                <a:spcPts val="0"/>
              </a:spcBef>
              <a:buNone/>
            </a:pPr>
            <a:r>
              <a:rPr lang="en" sz="1000">
                <a:solidFill>
                  <a:srgbClr val="666666"/>
                </a:solidFill>
                <a:latin typeface="Droid Sans"/>
                <a:ea typeface="Droid Sans"/>
                <a:cs typeface="Droid Sans"/>
                <a:sym typeface="Droid Sans"/>
              </a:rPr>
              <a:t>Cron</a:t>
            </a:r>
          </a:p>
          <a:p>
            <a:pPr lvl="0" rtl="0">
              <a:lnSpc>
                <a:spcPct val="150000"/>
              </a:lnSpc>
              <a:spcBef>
                <a:spcPts val="0"/>
              </a:spcBef>
              <a:buNone/>
            </a:pPr>
            <a:r>
              <a:rPr lang="en" sz="1000">
                <a:solidFill>
                  <a:srgbClr val="666666"/>
                </a:solidFill>
                <a:latin typeface="Droid Sans"/>
                <a:ea typeface="Droid Sans"/>
                <a:cs typeface="Droid Sans"/>
                <a:sym typeface="Droid Sans"/>
              </a:rPr>
              <a:t>Shiny App</a:t>
            </a:r>
            <a:br>
              <a:rPr lang="en" sz="1000">
                <a:solidFill>
                  <a:srgbClr val="666666"/>
                </a:solidFill>
                <a:latin typeface="Droid Sans"/>
                <a:ea typeface="Droid Sans"/>
                <a:cs typeface="Droid Sans"/>
                <a:sym typeface="Droid Sans"/>
              </a:rPr>
            </a:br>
            <a:r>
              <a:rPr lang="en" sz="1000">
                <a:solidFill>
                  <a:srgbClr val="666666"/>
                </a:solidFill>
                <a:latin typeface="Droid Sans"/>
                <a:ea typeface="Droid Sans"/>
                <a:cs typeface="Droid Sans"/>
                <a:sym typeface="Droid Sans"/>
              </a:rPr>
              <a:t>(R, HTML5)</a:t>
            </a:r>
          </a:p>
          <a:p>
            <a:pPr lvl="0">
              <a:lnSpc>
                <a:spcPct val="150000"/>
              </a:lnSpc>
              <a:spcBef>
                <a:spcPts val="0"/>
              </a:spcBef>
              <a:buNone/>
            </a:pPr>
            <a:r>
              <a:rPr lang="en" sz="1000">
                <a:solidFill>
                  <a:srgbClr val="666666"/>
                </a:solidFill>
                <a:latin typeface="Droid Sans"/>
                <a:ea typeface="Droid Sans"/>
                <a:cs typeface="Droid Sans"/>
                <a:sym typeface="Droid Sans"/>
              </a:rPr>
              <a:t>Javascript</a:t>
            </a:r>
          </a:p>
        </p:txBody>
      </p:sp>
      <p:pic>
        <p:nvPicPr>
          <p:cNvPr id="115" name="Shape 115"/>
          <p:cNvPicPr preferRelativeResize="0"/>
          <p:nvPr/>
        </p:nvPicPr>
        <p:blipFill>
          <a:blip r:embed="rId3">
            <a:alphaModFix/>
          </a:blip>
          <a:stretch>
            <a:fillRect/>
          </a:stretch>
        </p:blipFill>
        <p:spPr>
          <a:xfrm>
            <a:off x="1696350" y="191625"/>
            <a:ext cx="7376000" cy="476024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10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10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10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1000"/>
                                        <p:tgtEl>
                                          <p:spTgt spid="1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1000"/>
                                        <p:tgtEl>
                                          <p:spTgt spid="1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1000"/>
                                        <p:tgtEl>
                                          <p:spTgt spid="1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9" st="9"/>
                                            </p:txEl>
                                          </p:spTgt>
                                        </p:tgtEl>
                                        <p:attrNameLst>
                                          <p:attrName>style.visibility</p:attrName>
                                        </p:attrNameLst>
                                      </p:cBhvr>
                                      <p:to>
                                        <p:strVal val="visible"/>
                                      </p:to>
                                    </p:set>
                                    <p:animEffect filter="fade" transition="in">
                                      <p:cBhvr>
                                        <p:cTn dur="1000"/>
                                        <p:tgtEl>
                                          <p:spTgt spid="1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0" st="10"/>
                                            </p:txEl>
                                          </p:spTgt>
                                        </p:tgtEl>
                                        <p:attrNameLst>
                                          <p:attrName>style.visibility</p:attrName>
                                        </p:attrNameLst>
                                      </p:cBhvr>
                                      <p:to>
                                        <p:strVal val="visible"/>
                                      </p:to>
                                    </p:set>
                                    <p:animEffect filter="fade" transition="in">
                                      <p:cBhvr>
                                        <p:cTn dur="1000"/>
                                        <p:tgtEl>
                                          <p:spTgt spid="1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1" st="11"/>
                                            </p:txEl>
                                          </p:spTgt>
                                        </p:tgtEl>
                                        <p:attrNameLst>
                                          <p:attrName>style.visibility</p:attrName>
                                        </p:attrNameLst>
                                      </p:cBhvr>
                                      <p:to>
                                        <p:strVal val="visible"/>
                                      </p:to>
                                    </p:set>
                                    <p:animEffect filter="fade" transition="in">
                                      <p:cBhvr>
                                        <p:cTn dur="1000"/>
                                        <p:tgtEl>
                                          <p:spTgt spid="1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2" st="12"/>
                                            </p:txEl>
                                          </p:spTgt>
                                        </p:tgtEl>
                                        <p:attrNameLst>
                                          <p:attrName>style.visibility</p:attrName>
                                        </p:attrNameLst>
                                      </p:cBhvr>
                                      <p:to>
                                        <p:strVal val="visible"/>
                                      </p:to>
                                    </p:set>
                                    <p:animEffect filter="fade" transition="in">
                                      <p:cBhvr>
                                        <p:cTn dur="1000"/>
                                        <p:tgtEl>
                                          <p:spTgt spid="11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3" st="13"/>
                                            </p:txEl>
                                          </p:spTgt>
                                        </p:tgtEl>
                                        <p:attrNameLst>
                                          <p:attrName>style.visibility</p:attrName>
                                        </p:attrNameLst>
                                      </p:cBhvr>
                                      <p:to>
                                        <p:strVal val="visible"/>
                                      </p:to>
                                    </p:set>
                                    <p:animEffect filter="fade" transition="in">
                                      <p:cBhvr>
                                        <p:cTn dur="1000"/>
                                        <p:tgtEl>
                                          <p:spTgt spid="11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nvSpPr>
        <p:spPr>
          <a:xfrm>
            <a:off x="197050" y="251350"/>
            <a:ext cx="1511100" cy="4593000"/>
          </a:xfrm>
          <a:prstGeom prst="rect">
            <a:avLst/>
          </a:prstGeom>
          <a:noFill/>
          <a:ln>
            <a:noFill/>
          </a:ln>
        </p:spPr>
        <p:txBody>
          <a:bodyPr anchorCtr="0" anchor="t" bIns="91425" lIns="91425" rIns="91425" tIns="91425">
            <a:noAutofit/>
          </a:bodyPr>
          <a:lstStyle/>
          <a:p>
            <a:pPr lvl="0" rtl="0">
              <a:spcBef>
                <a:spcPts val="0"/>
              </a:spcBef>
              <a:buNone/>
            </a:pPr>
            <a:r>
              <a:rPr b="1" lang="en" sz="1800">
                <a:latin typeface="Droid Sans"/>
                <a:ea typeface="Droid Sans"/>
                <a:cs typeface="Droid Sans"/>
                <a:sym typeface="Droid Sans"/>
              </a:rPr>
              <a:t>OPTION B</a:t>
            </a:r>
          </a:p>
          <a:p>
            <a:pPr lvl="0" rtl="0">
              <a:spcBef>
                <a:spcPts val="0"/>
              </a:spcBef>
              <a:buNone/>
            </a:pPr>
            <a:r>
              <a:rPr lang="en">
                <a:latin typeface="Droid Sans"/>
                <a:ea typeface="Droid Sans"/>
                <a:cs typeface="Droid Sans"/>
                <a:sym typeface="Droid Sans"/>
              </a:rPr>
              <a:t>Architecture</a:t>
            </a:r>
          </a:p>
          <a:p>
            <a:pPr lvl="0" rtl="0">
              <a:lnSpc>
                <a:spcPct val="150000"/>
              </a:lnSpc>
              <a:spcBef>
                <a:spcPts val="0"/>
              </a:spcBef>
              <a:buNone/>
            </a:pPr>
            <a:r>
              <a:t/>
            </a:r>
            <a:endParaRPr sz="1000">
              <a:solidFill>
                <a:srgbClr val="666666"/>
              </a:solidFill>
              <a:latin typeface="Droid Sans"/>
              <a:ea typeface="Droid Sans"/>
              <a:cs typeface="Droid Sans"/>
              <a:sym typeface="Droid Sans"/>
            </a:endParaRPr>
          </a:p>
          <a:p>
            <a:pPr lvl="0" rtl="0">
              <a:lnSpc>
                <a:spcPct val="150000"/>
              </a:lnSpc>
              <a:spcBef>
                <a:spcPts val="0"/>
              </a:spcBef>
              <a:buNone/>
            </a:pPr>
            <a:r>
              <a:t/>
            </a:r>
            <a:endParaRPr sz="1000">
              <a:solidFill>
                <a:srgbClr val="666666"/>
              </a:solidFill>
              <a:latin typeface="Droid Sans"/>
              <a:ea typeface="Droid Sans"/>
              <a:cs typeface="Droid Sans"/>
              <a:sym typeface="Droid Sans"/>
            </a:endParaRPr>
          </a:p>
          <a:p>
            <a:pPr lvl="0" rtl="0">
              <a:lnSpc>
                <a:spcPct val="150000"/>
              </a:lnSpc>
              <a:spcBef>
                <a:spcPts val="0"/>
              </a:spcBef>
              <a:buNone/>
            </a:pPr>
            <a:r>
              <a:rPr lang="en" sz="1000">
                <a:solidFill>
                  <a:srgbClr val="666666"/>
                </a:solidFill>
                <a:latin typeface="Droid Sans"/>
                <a:ea typeface="Droid Sans"/>
                <a:cs typeface="Droid Sans"/>
                <a:sym typeface="Droid Sans"/>
              </a:rPr>
              <a:t>Hadoop-HDFS</a:t>
            </a:r>
          </a:p>
          <a:p>
            <a:pPr lvl="0" rtl="0">
              <a:lnSpc>
                <a:spcPct val="150000"/>
              </a:lnSpc>
              <a:spcBef>
                <a:spcPts val="0"/>
              </a:spcBef>
              <a:buNone/>
            </a:pPr>
            <a:r>
              <a:rPr lang="en" sz="1000">
                <a:solidFill>
                  <a:srgbClr val="666666"/>
                </a:solidFill>
                <a:latin typeface="Droid Sans"/>
                <a:ea typeface="Droid Sans"/>
                <a:cs typeface="Droid Sans"/>
                <a:sym typeface="Droid Sans"/>
              </a:rPr>
              <a:t>Spark-Scala</a:t>
            </a:r>
          </a:p>
          <a:p>
            <a:pPr lvl="0" rtl="0">
              <a:lnSpc>
                <a:spcPct val="150000"/>
              </a:lnSpc>
              <a:spcBef>
                <a:spcPts val="0"/>
              </a:spcBef>
              <a:buNone/>
            </a:pPr>
            <a:r>
              <a:rPr lang="en" sz="1000">
                <a:solidFill>
                  <a:srgbClr val="666666"/>
                </a:solidFill>
                <a:latin typeface="Droid Sans"/>
                <a:ea typeface="Droid Sans"/>
                <a:cs typeface="Droid Sans"/>
                <a:sym typeface="Droid Sans"/>
              </a:rPr>
              <a:t>Streaming Lib</a:t>
            </a:r>
          </a:p>
          <a:p>
            <a:pPr lvl="0" rtl="0">
              <a:lnSpc>
                <a:spcPct val="150000"/>
              </a:lnSpc>
              <a:spcBef>
                <a:spcPts val="0"/>
              </a:spcBef>
              <a:buNone/>
            </a:pPr>
            <a:r>
              <a:rPr lang="en" sz="1000">
                <a:solidFill>
                  <a:srgbClr val="666666"/>
                </a:solidFill>
                <a:latin typeface="Droid Sans"/>
                <a:ea typeface="Droid Sans"/>
                <a:cs typeface="Droid Sans"/>
                <a:sym typeface="Droid Sans"/>
              </a:rPr>
              <a:t>Twitter Utils</a:t>
            </a:r>
          </a:p>
          <a:p>
            <a:pPr lvl="0" rtl="0">
              <a:lnSpc>
                <a:spcPct val="150000"/>
              </a:lnSpc>
              <a:spcBef>
                <a:spcPts val="0"/>
              </a:spcBef>
              <a:buNone/>
            </a:pPr>
            <a:r>
              <a:rPr lang="en" sz="1000">
                <a:solidFill>
                  <a:srgbClr val="666666"/>
                </a:solidFill>
                <a:latin typeface="Droid Sans"/>
                <a:ea typeface="Droid Sans"/>
                <a:cs typeface="Droid Sans"/>
                <a:sym typeface="Droid Sans"/>
              </a:rPr>
              <a:t>MLLib/ML</a:t>
            </a:r>
          </a:p>
          <a:p>
            <a:pPr lvl="0" rtl="0">
              <a:lnSpc>
                <a:spcPct val="150000"/>
              </a:lnSpc>
              <a:spcBef>
                <a:spcPts val="0"/>
              </a:spcBef>
              <a:buNone/>
            </a:pPr>
            <a:r>
              <a:rPr lang="en" sz="1000">
                <a:solidFill>
                  <a:srgbClr val="666666"/>
                </a:solidFill>
                <a:latin typeface="Droid Sans"/>
                <a:ea typeface="Droid Sans"/>
                <a:cs typeface="Droid Sans"/>
                <a:sym typeface="Droid Sans"/>
              </a:rPr>
              <a:t>Spark-JDBC</a:t>
            </a:r>
          </a:p>
          <a:p>
            <a:pPr lvl="0" rtl="0">
              <a:lnSpc>
                <a:spcPct val="150000"/>
              </a:lnSpc>
              <a:spcBef>
                <a:spcPts val="0"/>
              </a:spcBef>
              <a:buNone/>
            </a:pPr>
            <a:r>
              <a:rPr lang="en" sz="1000">
                <a:solidFill>
                  <a:srgbClr val="666666"/>
                </a:solidFill>
                <a:latin typeface="Droid Sans"/>
                <a:ea typeface="Droid Sans"/>
                <a:cs typeface="Droid Sans"/>
                <a:sym typeface="Droid Sans"/>
              </a:rPr>
              <a:t>Shiny App</a:t>
            </a:r>
          </a:p>
          <a:p>
            <a:pPr indent="0" lvl="0" marL="0" rtl="0">
              <a:lnSpc>
                <a:spcPct val="150000"/>
              </a:lnSpc>
              <a:spcBef>
                <a:spcPts val="0"/>
              </a:spcBef>
              <a:buNone/>
            </a:pPr>
            <a:r>
              <a:rPr lang="en" sz="1000">
                <a:solidFill>
                  <a:srgbClr val="666666"/>
                </a:solidFill>
                <a:latin typeface="Droid Sans"/>
                <a:ea typeface="Droid Sans"/>
                <a:cs typeface="Droid Sans"/>
                <a:sym typeface="Droid Sans"/>
              </a:rPr>
              <a:t>(R, HTML5)</a:t>
            </a:r>
          </a:p>
          <a:p>
            <a:pPr lvl="0" rtl="0">
              <a:lnSpc>
                <a:spcPct val="150000"/>
              </a:lnSpc>
              <a:spcBef>
                <a:spcPts val="0"/>
              </a:spcBef>
              <a:buNone/>
            </a:pPr>
            <a:r>
              <a:rPr lang="en" sz="1000">
                <a:solidFill>
                  <a:srgbClr val="666666"/>
                </a:solidFill>
                <a:latin typeface="Droid Sans"/>
                <a:ea typeface="Droid Sans"/>
                <a:cs typeface="Droid Sans"/>
                <a:sym typeface="Droid Sans"/>
              </a:rPr>
              <a:t>Zeppelin</a:t>
            </a:r>
          </a:p>
          <a:p>
            <a:pPr lvl="0" rtl="0">
              <a:lnSpc>
                <a:spcPct val="150000"/>
              </a:lnSpc>
              <a:spcBef>
                <a:spcPts val="0"/>
              </a:spcBef>
              <a:buNone/>
            </a:pPr>
            <a:r>
              <a:t/>
            </a:r>
            <a:endParaRPr sz="1000">
              <a:solidFill>
                <a:srgbClr val="666666"/>
              </a:solidFill>
              <a:latin typeface="Droid Sans"/>
              <a:ea typeface="Droid Sans"/>
              <a:cs typeface="Droid Sans"/>
              <a:sym typeface="Droid Sans"/>
            </a:endParaRPr>
          </a:p>
          <a:p>
            <a:pPr lvl="0" rtl="0">
              <a:lnSpc>
                <a:spcPct val="150000"/>
              </a:lnSpc>
              <a:spcBef>
                <a:spcPts val="0"/>
              </a:spcBef>
              <a:buNone/>
            </a:pPr>
            <a:r>
              <a:rPr b="1" lang="en" sz="1000">
                <a:latin typeface="Droid Sans"/>
                <a:ea typeface="Droid Sans"/>
                <a:cs typeface="Droid Sans"/>
                <a:sym typeface="Droid Sans"/>
              </a:rPr>
              <a:t>Optimization:</a:t>
            </a:r>
          </a:p>
          <a:p>
            <a:pPr lvl="0" rtl="0">
              <a:lnSpc>
                <a:spcPct val="150000"/>
              </a:lnSpc>
              <a:spcBef>
                <a:spcPts val="0"/>
              </a:spcBef>
              <a:buNone/>
            </a:pPr>
            <a:r>
              <a:rPr lang="en" sz="1000">
                <a:solidFill>
                  <a:srgbClr val="666666"/>
                </a:solidFill>
                <a:latin typeface="Droid Sans"/>
                <a:ea typeface="Droid Sans"/>
                <a:cs typeface="Droid Sans"/>
                <a:sym typeface="Droid Sans"/>
              </a:rPr>
              <a:t>Spark RDDs</a:t>
            </a:r>
          </a:p>
          <a:p>
            <a:pPr lvl="0" rtl="0">
              <a:lnSpc>
                <a:spcPct val="150000"/>
              </a:lnSpc>
              <a:spcBef>
                <a:spcPts val="0"/>
              </a:spcBef>
              <a:buNone/>
            </a:pPr>
            <a:r>
              <a:rPr lang="en" sz="1000">
                <a:solidFill>
                  <a:srgbClr val="666666"/>
                </a:solidFill>
                <a:latin typeface="Droid Sans"/>
                <a:ea typeface="Droid Sans"/>
                <a:cs typeface="Droid Sans"/>
                <a:sym typeface="Droid Sans"/>
              </a:rPr>
              <a:t>Scala (JVM)</a:t>
            </a:r>
          </a:p>
          <a:p>
            <a:pPr lvl="0" rtl="0">
              <a:lnSpc>
                <a:spcPct val="150000"/>
              </a:lnSpc>
              <a:spcBef>
                <a:spcPts val="0"/>
              </a:spcBef>
              <a:buNone/>
            </a:pPr>
            <a:r>
              <a:rPr lang="en" sz="1000">
                <a:solidFill>
                  <a:srgbClr val="666666"/>
                </a:solidFill>
                <a:latin typeface="Droid Sans"/>
                <a:ea typeface="Droid Sans"/>
                <a:cs typeface="Droid Sans"/>
                <a:sym typeface="Droid Sans"/>
              </a:rPr>
              <a:t>Streaming</a:t>
            </a:r>
          </a:p>
        </p:txBody>
      </p:sp>
      <p:pic>
        <p:nvPicPr>
          <p:cNvPr id="121" name="Shape 121"/>
          <p:cNvPicPr preferRelativeResize="0"/>
          <p:nvPr/>
        </p:nvPicPr>
        <p:blipFill>
          <a:blip r:embed="rId3">
            <a:alphaModFix/>
          </a:blip>
          <a:stretch>
            <a:fillRect/>
          </a:stretch>
        </p:blipFill>
        <p:spPr>
          <a:xfrm>
            <a:off x="1794875" y="383250"/>
            <a:ext cx="7192425" cy="451434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000"/>
                                        <p:tgtEl>
                                          <p:spTgt spid="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000"/>
                                        <p:tgtEl>
                                          <p:spTgt spid="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Effect filter="fade" transition="in">
                                      <p:cBhvr>
                                        <p:cTn dur="1000"/>
                                        <p:tgtEl>
                                          <p:spTgt spid="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Effect filter="fade" transition="in">
                                      <p:cBhvr>
                                        <p:cTn dur="1000"/>
                                        <p:tgtEl>
                                          <p:spTgt spid="1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animEffect filter="fade" transition="in">
                                      <p:cBhvr>
                                        <p:cTn dur="1000"/>
                                        <p:tgtEl>
                                          <p:spTgt spid="1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animEffect filter="fade" transition="in">
                                      <p:cBhvr>
                                        <p:cTn dur="1000"/>
                                        <p:tgtEl>
                                          <p:spTgt spid="1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8" st="8"/>
                                            </p:txEl>
                                          </p:spTgt>
                                        </p:tgtEl>
                                        <p:attrNameLst>
                                          <p:attrName>style.visibility</p:attrName>
                                        </p:attrNameLst>
                                      </p:cBhvr>
                                      <p:to>
                                        <p:strVal val="visible"/>
                                      </p:to>
                                    </p:set>
                                    <p:animEffect filter="fade" transition="in">
                                      <p:cBhvr>
                                        <p:cTn dur="1000"/>
                                        <p:tgtEl>
                                          <p:spTgt spid="1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9" st="9"/>
                                            </p:txEl>
                                          </p:spTgt>
                                        </p:tgtEl>
                                        <p:attrNameLst>
                                          <p:attrName>style.visibility</p:attrName>
                                        </p:attrNameLst>
                                      </p:cBhvr>
                                      <p:to>
                                        <p:strVal val="visible"/>
                                      </p:to>
                                    </p:set>
                                    <p:animEffect filter="fade" transition="in">
                                      <p:cBhvr>
                                        <p:cTn dur="1000"/>
                                        <p:tgtEl>
                                          <p:spTgt spid="1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0" st="10"/>
                                            </p:txEl>
                                          </p:spTgt>
                                        </p:tgtEl>
                                        <p:attrNameLst>
                                          <p:attrName>style.visibility</p:attrName>
                                        </p:attrNameLst>
                                      </p:cBhvr>
                                      <p:to>
                                        <p:strVal val="visible"/>
                                      </p:to>
                                    </p:set>
                                    <p:animEffect filter="fade" transition="in">
                                      <p:cBhvr>
                                        <p:cTn dur="1000"/>
                                        <p:tgtEl>
                                          <p:spTgt spid="12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1" st="11"/>
                                            </p:txEl>
                                          </p:spTgt>
                                        </p:tgtEl>
                                        <p:attrNameLst>
                                          <p:attrName>style.visibility</p:attrName>
                                        </p:attrNameLst>
                                      </p:cBhvr>
                                      <p:to>
                                        <p:strVal val="visible"/>
                                      </p:to>
                                    </p:set>
                                    <p:animEffect filter="fade" transition="in">
                                      <p:cBhvr>
                                        <p:cTn dur="1000"/>
                                        <p:tgtEl>
                                          <p:spTgt spid="12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2" st="12"/>
                                            </p:txEl>
                                          </p:spTgt>
                                        </p:tgtEl>
                                        <p:attrNameLst>
                                          <p:attrName>style.visibility</p:attrName>
                                        </p:attrNameLst>
                                      </p:cBhvr>
                                      <p:to>
                                        <p:strVal val="visible"/>
                                      </p:to>
                                    </p:set>
                                    <p:animEffect filter="fade" transition="in">
                                      <p:cBhvr>
                                        <p:cTn dur="1000"/>
                                        <p:tgtEl>
                                          <p:spTgt spid="12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3" st="13"/>
                                            </p:txEl>
                                          </p:spTgt>
                                        </p:tgtEl>
                                        <p:attrNameLst>
                                          <p:attrName>style.visibility</p:attrName>
                                        </p:attrNameLst>
                                      </p:cBhvr>
                                      <p:to>
                                        <p:strVal val="visible"/>
                                      </p:to>
                                    </p:set>
                                    <p:animEffect filter="fade" transition="in">
                                      <p:cBhvr>
                                        <p:cTn dur="1000"/>
                                        <p:tgtEl>
                                          <p:spTgt spid="12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4" st="14"/>
                                            </p:txEl>
                                          </p:spTgt>
                                        </p:tgtEl>
                                        <p:attrNameLst>
                                          <p:attrName>style.visibility</p:attrName>
                                        </p:attrNameLst>
                                      </p:cBhvr>
                                      <p:to>
                                        <p:strVal val="visible"/>
                                      </p:to>
                                    </p:set>
                                    <p:animEffect filter="fade" transition="in">
                                      <p:cBhvr>
                                        <p:cTn dur="1000"/>
                                        <p:tgtEl>
                                          <p:spTgt spid="120">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5" st="15"/>
                                            </p:txEl>
                                          </p:spTgt>
                                        </p:tgtEl>
                                        <p:attrNameLst>
                                          <p:attrName>style.visibility</p:attrName>
                                        </p:attrNameLst>
                                      </p:cBhvr>
                                      <p:to>
                                        <p:strVal val="visible"/>
                                      </p:to>
                                    </p:set>
                                    <p:animEffect filter="fade" transition="in">
                                      <p:cBhvr>
                                        <p:cTn dur="1000"/>
                                        <p:tgtEl>
                                          <p:spTgt spid="120">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6" st="16"/>
                                            </p:txEl>
                                          </p:spTgt>
                                        </p:tgtEl>
                                        <p:attrNameLst>
                                          <p:attrName>style.visibility</p:attrName>
                                        </p:attrNameLst>
                                      </p:cBhvr>
                                      <p:to>
                                        <p:strVal val="visible"/>
                                      </p:to>
                                    </p:set>
                                    <p:animEffect filter="fade" transition="in">
                                      <p:cBhvr>
                                        <p:cTn dur="1000"/>
                                        <p:tgtEl>
                                          <p:spTgt spid="120">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7" st="17"/>
                                            </p:txEl>
                                          </p:spTgt>
                                        </p:tgtEl>
                                        <p:attrNameLst>
                                          <p:attrName>style.visibility</p:attrName>
                                        </p:attrNameLst>
                                      </p:cBhvr>
                                      <p:to>
                                        <p:strVal val="visible"/>
                                      </p:to>
                                    </p:set>
                                    <p:animEffect filter="fade" transition="in">
                                      <p:cBhvr>
                                        <p:cTn dur="1000"/>
                                        <p:tgtEl>
                                          <p:spTgt spid="120">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Shape 126"/>
          <p:cNvSpPr txBox="1"/>
          <p:nvPr>
            <p:ph type="title"/>
          </p:nvPr>
        </p:nvSpPr>
        <p:spPr>
          <a:xfrm>
            <a:off x="311700" y="347425"/>
            <a:ext cx="8520599" cy="572699"/>
          </a:xfrm>
          <a:prstGeom prst="rect">
            <a:avLst/>
          </a:prstGeom>
        </p:spPr>
        <p:txBody>
          <a:bodyPr anchorCtr="0" anchor="t" bIns="91425" lIns="91425" rIns="91425" tIns="91425">
            <a:noAutofit/>
          </a:bodyPr>
          <a:lstStyle/>
          <a:p>
            <a:pPr lvl="0">
              <a:spcBef>
                <a:spcPts val="0"/>
              </a:spcBef>
              <a:buNone/>
            </a:pPr>
            <a:r>
              <a:rPr b="1" lang="en">
                <a:solidFill>
                  <a:srgbClr val="00ACED"/>
                </a:solidFill>
                <a:latin typeface="Droid Sans"/>
                <a:ea typeface="Droid Sans"/>
                <a:cs typeface="Droid Sans"/>
                <a:sym typeface="Droid Sans"/>
              </a:rPr>
              <a:t>GO-DAWG-GO!</a:t>
            </a:r>
          </a:p>
        </p:txBody>
      </p:sp>
      <p:pic>
        <p:nvPicPr>
          <p:cNvPr id="127" name="Shape 127"/>
          <p:cNvPicPr preferRelativeResize="0"/>
          <p:nvPr/>
        </p:nvPicPr>
        <p:blipFill>
          <a:blip r:embed="rId4">
            <a:alphaModFix/>
          </a:blip>
          <a:stretch>
            <a:fillRect/>
          </a:stretch>
        </p:blipFill>
        <p:spPr>
          <a:xfrm>
            <a:off x="5327100" y="347425"/>
            <a:ext cx="3354200" cy="2107400"/>
          </a:xfrm>
          <a:prstGeom prst="rect">
            <a:avLst/>
          </a:prstGeom>
          <a:noFill/>
          <a:ln>
            <a:noFill/>
          </a:ln>
        </p:spPr>
      </p:pic>
      <p:pic>
        <p:nvPicPr>
          <p:cNvPr id="128" name="Shape 128"/>
          <p:cNvPicPr preferRelativeResize="0"/>
          <p:nvPr/>
        </p:nvPicPr>
        <p:blipFill>
          <a:blip r:embed="rId5">
            <a:alphaModFix/>
          </a:blip>
          <a:stretch>
            <a:fillRect/>
          </a:stretch>
        </p:blipFill>
        <p:spPr>
          <a:xfrm>
            <a:off x="5327100" y="2790900"/>
            <a:ext cx="3354199" cy="1985406"/>
          </a:xfrm>
          <a:prstGeom prst="rect">
            <a:avLst/>
          </a:prstGeom>
          <a:noFill/>
          <a:ln>
            <a:noFill/>
          </a:ln>
        </p:spPr>
      </p:pic>
      <p:pic>
        <p:nvPicPr>
          <p:cNvPr id="129" name="Shape 129"/>
          <p:cNvPicPr preferRelativeResize="0"/>
          <p:nvPr/>
        </p:nvPicPr>
        <p:blipFill>
          <a:blip r:embed="rId6">
            <a:alphaModFix/>
          </a:blip>
          <a:stretch>
            <a:fillRect/>
          </a:stretch>
        </p:blipFill>
        <p:spPr>
          <a:xfrm>
            <a:off x="311700" y="1214825"/>
            <a:ext cx="1403049" cy="1091875"/>
          </a:xfrm>
          <a:prstGeom prst="rect">
            <a:avLst/>
          </a:prstGeom>
          <a:noFill/>
          <a:ln>
            <a:noFill/>
          </a:ln>
        </p:spPr>
      </p:pic>
      <p:sp>
        <p:nvSpPr>
          <p:cNvPr id="130" name="Shape 130"/>
          <p:cNvSpPr txBox="1"/>
          <p:nvPr/>
        </p:nvSpPr>
        <p:spPr>
          <a:xfrm>
            <a:off x="1219625" y="1894350"/>
            <a:ext cx="1763100" cy="366000"/>
          </a:xfrm>
          <a:prstGeom prst="rect">
            <a:avLst/>
          </a:prstGeom>
          <a:noFill/>
          <a:ln>
            <a:noFill/>
          </a:ln>
        </p:spPr>
        <p:txBody>
          <a:bodyPr anchorCtr="0" anchor="t" bIns="91425" lIns="91425" rIns="91425" tIns="91425">
            <a:noAutofit/>
          </a:bodyPr>
          <a:lstStyle/>
          <a:p>
            <a:pPr lvl="0">
              <a:spcBef>
                <a:spcPts val="0"/>
              </a:spcBef>
              <a:buNone/>
            </a:pPr>
            <a:r>
              <a:rPr lang="en" sz="1200">
                <a:solidFill>
                  <a:srgbClr val="EFEFEF"/>
                </a:solidFill>
                <a:latin typeface="Droid Sans"/>
                <a:ea typeface="Droid Sans"/>
                <a:cs typeface="Droid Sans"/>
                <a:sym typeface="Droid Sans"/>
              </a:rPr>
              <a:t>w205Project_V2.0 AMI</a:t>
            </a:r>
          </a:p>
        </p:txBody>
      </p:sp>
      <p:sp>
        <p:nvSpPr>
          <p:cNvPr id="131" name="Shape 131"/>
          <p:cNvSpPr txBox="1"/>
          <p:nvPr/>
        </p:nvSpPr>
        <p:spPr>
          <a:xfrm>
            <a:off x="311700" y="2542500"/>
            <a:ext cx="4718999" cy="2233799"/>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D9D9D9"/>
                </a:solidFill>
                <a:latin typeface="Consolas"/>
                <a:ea typeface="Consolas"/>
                <a:cs typeface="Consolas"/>
                <a:sym typeface="Consolas"/>
              </a:rPr>
              <a:t>wget </a:t>
            </a:r>
            <a:r>
              <a:rPr lang="en" sz="1200">
                <a:solidFill>
                  <a:srgbClr val="D9D9D9"/>
                </a:solidFill>
                <a:latin typeface="Consolas"/>
                <a:ea typeface="Consolas"/>
                <a:cs typeface="Consolas"/>
                <a:sym typeface="Consolas"/>
                <a:hlinkClick r:id="rId7"/>
              </a:rPr>
              <a:t>https://s3-us-west-2.amazonaws.com/w205twitterproject/provision.sh</a:t>
            </a:r>
          </a:p>
          <a:p>
            <a:pPr lvl="0" rtl="0">
              <a:spcBef>
                <a:spcPts val="0"/>
              </a:spcBef>
              <a:buNone/>
            </a:pPr>
            <a:r>
              <a:t/>
            </a:r>
            <a:endParaRPr sz="1200">
              <a:solidFill>
                <a:srgbClr val="D9D9D9"/>
              </a:solidFill>
              <a:latin typeface="Consolas"/>
              <a:ea typeface="Consolas"/>
              <a:cs typeface="Consolas"/>
              <a:sym typeface="Consolas"/>
            </a:endParaRPr>
          </a:p>
          <a:p>
            <a:pPr lvl="0" rtl="0">
              <a:spcBef>
                <a:spcPts val="0"/>
              </a:spcBef>
              <a:buNone/>
            </a:pPr>
            <a:r>
              <a:rPr lang="en" sz="1200">
                <a:solidFill>
                  <a:srgbClr val="D9D9D9"/>
                </a:solidFill>
                <a:latin typeface="Consolas"/>
                <a:ea typeface="Consolas"/>
                <a:cs typeface="Consolas"/>
                <a:sym typeface="Consolas"/>
              </a:rPr>
              <a:t>. provision.sh</a:t>
            </a:r>
          </a:p>
          <a:p>
            <a:pPr lvl="0" rtl="0">
              <a:spcBef>
                <a:spcPts val="0"/>
              </a:spcBef>
              <a:buNone/>
            </a:pPr>
            <a:r>
              <a:t/>
            </a:r>
            <a:endParaRPr sz="1200">
              <a:solidFill>
                <a:srgbClr val="D9D9D9"/>
              </a:solidFill>
              <a:latin typeface="Consolas"/>
              <a:ea typeface="Consolas"/>
              <a:cs typeface="Consolas"/>
              <a:sym typeface="Consolas"/>
            </a:endParaRPr>
          </a:p>
          <a:p>
            <a:pPr lvl="0" rtl="0">
              <a:spcBef>
                <a:spcPts val="0"/>
              </a:spcBef>
              <a:buNone/>
            </a:pPr>
            <a:r>
              <a:rPr lang="en" sz="1200">
                <a:solidFill>
                  <a:srgbClr val="D9D9D9"/>
                </a:solidFill>
                <a:latin typeface="Consolas"/>
                <a:ea typeface="Consolas"/>
                <a:cs typeface="Consolas"/>
                <a:sym typeface="Consolas"/>
              </a:rPr>
              <a:t>. bootstrap.sh</a:t>
            </a:r>
          </a:p>
          <a:p>
            <a:pPr lvl="0" rtl="0">
              <a:spcBef>
                <a:spcPts val="0"/>
              </a:spcBef>
              <a:buNone/>
            </a:pPr>
            <a:r>
              <a:t/>
            </a:r>
            <a:endParaRPr sz="1200">
              <a:solidFill>
                <a:srgbClr val="D9D9D9"/>
              </a:solidFill>
              <a:latin typeface="Consolas"/>
              <a:ea typeface="Consolas"/>
              <a:cs typeface="Consolas"/>
              <a:sym typeface="Consolas"/>
            </a:endParaRPr>
          </a:p>
          <a:p>
            <a:pPr lvl="0">
              <a:spcBef>
                <a:spcPts val="0"/>
              </a:spcBef>
              <a:buNone/>
            </a:pPr>
            <a:r>
              <a:rPr lang="en" sz="1200">
                <a:solidFill>
                  <a:srgbClr val="D9D9D9"/>
                </a:solidFill>
                <a:latin typeface="Consolas"/>
                <a:ea typeface="Consolas"/>
                <a:cs typeface="Consolas"/>
                <a:sym typeface="Consolas"/>
              </a:rPr>
              <a:t>crontab simple_sched_cron.txt</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Shape 136"/>
          <p:cNvSpPr txBox="1"/>
          <p:nvPr>
            <p:ph type="title"/>
          </p:nvPr>
        </p:nvSpPr>
        <p:spPr>
          <a:xfrm>
            <a:off x="1052300" y="510675"/>
            <a:ext cx="3407700" cy="572699"/>
          </a:xfrm>
          <a:prstGeom prst="rect">
            <a:avLst/>
          </a:prstGeom>
        </p:spPr>
        <p:txBody>
          <a:bodyPr anchorCtr="0" anchor="t" bIns="91425" lIns="91425" rIns="91425" tIns="91425">
            <a:noAutofit/>
          </a:bodyPr>
          <a:lstStyle/>
          <a:p>
            <a:pPr lvl="0">
              <a:spcBef>
                <a:spcPts val="0"/>
              </a:spcBef>
              <a:buNone/>
            </a:pPr>
            <a:r>
              <a:rPr lang="en">
                <a:solidFill>
                  <a:srgbClr val="00ACED"/>
                </a:solidFill>
                <a:latin typeface="Droid Sans"/>
                <a:ea typeface="Droid Sans"/>
                <a:cs typeface="Droid Sans"/>
                <a:sym typeface="Droid Sans"/>
              </a:rPr>
              <a:t>FUTURE WORK</a:t>
            </a:r>
          </a:p>
        </p:txBody>
      </p:sp>
      <p:sp>
        <p:nvSpPr>
          <p:cNvPr id="137" name="Shape 137"/>
          <p:cNvSpPr txBox="1"/>
          <p:nvPr>
            <p:ph idx="1" type="body"/>
          </p:nvPr>
        </p:nvSpPr>
        <p:spPr>
          <a:xfrm>
            <a:off x="1052300" y="1311600"/>
            <a:ext cx="7422899" cy="3416400"/>
          </a:xfrm>
          <a:prstGeom prst="rect">
            <a:avLst/>
          </a:prstGeom>
        </p:spPr>
        <p:txBody>
          <a:bodyPr anchorCtr="0" anchor="t" bIns="91425" lIns="91425" rIns="91425" tIns="91425">
            <a:noAutofit/>
          </a:bodyPr>
          <a:lstStyle/>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Clustering and parallelization; using EMR.</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Recovering from errors automagically.</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Tweaking config such as heap space and other JVM parameters.</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RESTful API for dashboard as well as browser plug-in.</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Better classification algorithms.</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Magnify “spam” URL extension</a:t>
            </a:r>
          </a:p>
          <a:p>
            <a:pPr indent="-228600" lvl="0" marL="457200" rtl="0">
              <a:spcBef>
                <a:spcPts val="0"/>
              </a:spcBef>
              <a:buClr>
                <a:srgbClr val="D9D9D9"/>
              </a:buClr>
              <a:buFont typeface="Droid Sans"/>
            </a:pPr>
            <a:r>
              <a:rPr lang="en">
                <a:solidFill>
                  <a:srgbClr val="D9D9D9"/>
                </a:solidFill>
                <a:latin typeface="Droid Sans"/>
                <a:ea typeface="Droid Sans"/>
                <a:cs typeface="Droid Sans"/>
                <a:sym typeface="Droid Sans"/>
              </a:rPr>
              <a:t>Utilizing the same data pipeline for multiple areas:</a:t>
            </a:r>
          </a:p>
          <a:p>
            <a:pPr indent="-228600" lvl="1" marL="914400" rtl="0">
              <a:spcBef>
                <a:spcPts val="0"/>
              </a:spcBef>
              <a:buClr>
                <a:srgbClr val="D9D9D9"/>
              </a:buClr>
              <a:buFont typeface="Droid Sans"/>
            </a:pPr>
            <a:r>
              <a:rPr lang="en">
                <a:solidFill>
                  <a:srgbClr val="D9D9D9"/>
                </a:solidFill>
                <a:latin typeface="Droid Sans"/>
                <a:ea typeface="Droid Sans"/>
                <a:cs typeface="Droid Sans"/>
                <a:sym typeface="Droid Sans"/>
              </a:rPr>
              <a:t>Online marketing - semantic analysis.</a:t>
            </a:r>
          </a:p>
          <a:p>
            <a:pPr indent="-228600" lvl="1" marL="914400" rtl="0">
              <a:spcBef>
                <a:spcPts val="0"/>
              </a:spcBef>
              <a:buClr>
                <a:srgbClr val="D9D9D9"/>
              </a:buClr>
              <a:buFont typeface="Droid Sans"/>
            </a:pPr>
            <a:r>
              <a:rPr lang="en">
                <a:solidFill>
                  <a:srgbClr val="D9D9D9"/>
                </a:solidFill>
                <a:latin typeface="Droid Sans"/>
                <a:ea typeface="Droid Sans"/>
                <a:cs typeface="Droid Sans"/>
                <a:sym typeface="Droid Sans"/>
              </a:rPr>
              <a:t>Political campaigns - popular topics, alternative polling.</a:t>
            </a:r>
          </a:p>
          <a:p>
            <a:pPr indent="-228600" lvl="1" marL="914400" rtl="0">
              <a:spcBef>
                <a:spcPts val="0"/>
              </a:spcBef>
              <a:buClr>
                <a:srgbClr val="D9D9D9"/>
              </a:buClr>
              <a:buFont typeface="Droid Sans"/>
            </a:pPr>
            <a:r>
              <a:rPr lang="en">
                <a:solidFill>
                  <a:srgbClr val="D9D9D9"/>
                </a:solidFill>
                <a:latin typeface="Droid Sans"/>
                <a:ea typeface="Droid Sans"/>
                <a:cs typeface="Droid Sans"/>
                <a:sym typeface="Droid Sans"/>
              </a:rPr>
              <a:t>Social experiments on user behavior.</a:t>
            </a:r>
          </a:p>
          <a:p>
            <a:pPr indent="-228600" lvl="1" marL="914400">
              <a:spcBef>
                <a:spcPts val="0"/>
              </a:spcBef>
              <a:buClr>
                <a:srgbClr val="D9D9D9"/>
              </a:buClr>
              <a:buFont typeface="Droid Sans"/>
            </a:pPr>
            <a:r>
              <a:rPr lang="en">
                <a:solidFill>
                  <a:srgbClr val="D9D9D9"/>
                </a:solidFill>
                <a:latin typeface="Droid Sans"/>
                <a:ea typeface="Droid Sans"/>
                <a:cs typeface="Droid Sans"/>
                <a:sym typeface="Droid Sans"/>
              </a:rPr>
              <a:t>Geolocation based analysis.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5338949" y="217624"/>
            <a:ext cx="3805050" cy="4925875"/>
          </a:xfrm>
          <a:prstGeom prst="rect">
            <a:avLst/>
          </a:prstGeom>
          <a:noFill/>
          <a:ln>
            <a:noFill/>
          </a:ln>
        </p:spPr>
      </p:pic>
      <p:pic>
        <p:nvPicPr>
          <p:cNvPr id="143" name="Shape 143"/>
          <p:cNvPicPr preferRelativeResize="0"/>
          <p:nvPr/>
        </p:nvPicPr>
        <p:blipFill>
          <a:blip r:embed="rId4">
            <a:alphaModFix/>
          </a:blip>
          <a:stretch>
            <a:fillRect/>
          </a:stretch>
        </p:blipFill>
        <p:spPr>
          <a:xfrm rot="-8069321">
            <a:off x="5392814" y="4237678"/>
            <a:ext cx="910540" cy="736869"/>
          </a:xfrm>
          <a:prstGeom prst="rect">
            <a:avLst/>
          </a:prstGeom>
          <a:noFill/>
          <a:ln>
            <a:noFill/>
          </a:ln>
        </p:spPr>
      </p:pic>
      <p:pic>
        <p:nvPicPr>
          <p:cNvPr id="144" name="Shape 144"/>
          <p:cNvPicPr preferRelativeResize="0"/>
          <p:nvPr/>
        </p:nvPicPr>
        <p:blipFill>
          <a:blip r:embed="rId5">
            <a:alphaModFix/>
          </a:blip>
          <a:stretch>
            <a:fillRect/>
          </a:stretch>
        </p:blipFill>
        <p:spPr>
          <a:xfrm>
            <a:off x="480400" y="2867452"/>
            <a:ext cx="5255475" cy="7337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0" y="1820"/>
            <a:ext cx="9143999" cy="513985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3482"/>
            <a:ext cx="9144000" cy="513653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0" y="5612"/>
            <a:ext cx="9143998" cy="5132286"/>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Shape 71"/>
          <p:cNvSpPr txBox="1"/>
          <p:nvPr>
            <p:ph type="title"/>
          </p:nvPr>
        </p:nvSpPr>
        <p:spPr>
          <a:xfrm>
            <a:off x="722725" y="179050"/>
            <a:ext cx="7770300" cy="562199"/>
          </a:xfrm>
          <a:prstGeom prst="rect">
            <a:avLst/>
          </a:prstGeom>
        </p:spPr>
        <p:txBody>
          <a:bodyPr anchorCtr="0" anchor="t" bIns="91425" lIns="91425" rIns="91425" tIns="91425">
            <a:noAutofit/>
          </a:bodyPr>
          <a:lstStyle/>
          <a:p>
            <a:pPr lvl="0">
              <a:spcBef>
                <a:spcPts val="0"/>
              </a:spcBef>
              <a:buNone/>
            </a:pPr>
            <a:r>
              <a:rPr lang="en">
                <a:solidFill>
                  <a:srgbClr val="00ACED"/>
                </a:solidFill>
                <a:latin typeface="Droid Sans"/>
                <a:ea typeface="Droid Sans"/>
                <a:cs typeface="Droid Sans"/>
                <a:sym typeface="Droid Sans"/>
              </a:rPr>
              <a:t>Concept stage</a:t>
            </a:r>
          </a:p>
        </p:txBody>
      </p:sp>
      <p:sp>
        <p:nvSpPr>
          <p:cNvPr id="72" name="Shape 72"/>
          <p:cNvSpPr/>
          <p:nvPr/>
        </p:nvSpPr>
        <p:spPr>
          <a:xfrm>
            <a:off x="722659" y="4245531"/>
            <a:ext cx="7770300" cy="684600"/>
          </a:xfrm>
          <a:prstGeom prst="rect">
            <a:avLst/>
          </a:prstGeom>
          <a:solidFill>
            <a:srgbClr val="000000"/>
          </a:solidFill>
          <a:ln>
            <a:noFill/>
          </a:ln>
        </p:spPr>
        <p:txBody>
          <a:bodyPr anchorCtr="0" anchor="ctr" bIns="91425" lIns="91425" rIns="91425" tIns="91425">
            <a:noAutofit/>
          </a:bodyPr>
          <a:lstStyle/>
          <a:p>
            <a:pPr lvl="0" rtl="0" algn="ctr">
              <a:spcBef>
                <a:spcPts val="0"/>
              </a:spcBef>
              <a:buNone/>
            </a:pPr>
            <a:r>
              <a:rPr lang="en">
                <a:solidFill>
                  <a:srgbClr val="B7B7B7"/>
                </a:solidFill>
                <a:latin typeface="Droid Sans"/>
                <a:ea typeface="Droid Sans"/>
                <a:cs typeface="Droid Sans"/>
                <a:sym typeface="Droid Sans"/>
              </a:rPr>
              <a:t>HDFS - Batch Layer</a:t>
            </a:r>
          </a:p>
        </p:txBody>
      </p:sp>
      <p:sp>
        <p:nvSpPr>
          <p:cNvPr id="73" name="Shape 73"/>
          <p:cNvSpPr/>
          <p:nvPr/>
        </p:nvSpPr>
        <p:spPr>
          <a:xfrm>
            <a:off x="6649782" y="1643062"/>
            <a:ext cx="1843200" cy="2453399"/>
          </a:xfrm>
          <a:prstGeom prst="rect">
            <a:avLst/>
          </a:prstGeom>
          <a:solidFill>
            <a:srgbClr val="000000"/>
          </a:solidFill>
          <a:ln>
            <a:noFill/>
          </a:ln>
        </p:spPr>
        <p:txBody>
          <a:bodyPr anchorCtr="0" anchor="ctr" bIns="91425" lIns="91425" rIns="91425" tIns="91425">
            <a:noAutofit/>
          </a:bodyPr>
          <a:lstStyle/>
          <a:p>
            <a:pPr lvl="0" rtl="0">
              <a:spcBef>
                <a:spcPts val="0"/>
              </a:spcBef>
              <a:buNone/>
            </a:pPr>
            <a:r>
              <a:rPr lang="en" sz="1200">
                <a:solidFill>
                  <a:srgbClr val="B7B7B7"/>
                </a:solidFill>
                <a:latin typeface="Droid Sans"/>
                <a:ea typeface="Droid Sans"/>
                <a:cs typeface="Droid Sans"/>
                <a:sym typeface="Droid Sans"/>
              </a:rPr>
              <a:t>Data Ingestion:</a:t>
            </a:r>
          </a:p>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rPr lang="en" sz="1200">
                <a:solidFill>
                  <a:srgbClr val="B7B7B7"/>
                </a:solidFill>
                <a:latin typeface="Droid Sans"/>
                <a:ea typeface="Droid Sans"/>
                <a:cs typeface="Droid Sans"/>
                <a:sym typeface="Droid Sans"/>
              </a:rPr>
              <a:t>Custom Implementation - Scraping</a:t>
            </a:r>
          </a:p>
          <a:p>
            <a:pPr lvl="0" rtl="0">
              <a:spcBef>
                <a:spcPts val="0"/>
              </a:spcBef>
              <a:buNone/>
            </a:pPr>
            <a:r>
              <a:rPr lang="en" sz="1200">
                <a:solidFill>
                  <a:srgbClr val="B7B7B7"/>
                </a:solidFill>
                <a:latin typeface="Droid Sans"/>
                <a:ea typeface="Droid Sans"/>
                <a:cs typeface="Droid Sans"/>
                <a:sym typeface="Droid Sans"/>
              </a:rPr>
              <a:t>- Scheduled Job</a:t>
            </a:r>
          </a:p>
        </p:txBody>
      </p:sp>
      <p:sp>
        <p:nvSpPr>
          <p:cNvPr id="74" name="Shape 74"/>
          <p:cNvSpPr/>
          <p:nvPr/>
        </p:nvSpPr>
        <p:spPr>
          <a:xfrm>
            <a:off x="4570363" y="1643062"/>
            <a:ext cx="1980299" cy="2468699"/>
          </a:xfrm>
          <a:prstGeom prst="rect">
            <a:avLst/>
          </a:prstGeom>
          <a:solidFill>
            <a:srgbClr val="000000"/>
          </a:solidFill>
          <a:ln>
            <a:noFill/>
          </a:ln>
        </p:spPr>
        <p:txBody>
          <a:bodyPr anchorCtr="0" anchor="ctr" bIns="91425" lIns="91425" rIns="91425" tIns="91425">
            <a:noAutofit/>
          </a:bodyPr>
          <a:lstStyle/>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rPr lang="en" sz="1200">
                <a:solidFill>
                  <a:srgbClr val="B7B7B7"/>
                </a:solidFill>
                <a:latin typeface="Droid Sans"/>
                <a:ea typeface="Droid Sans"/>
                <a:cs typeface="Droid Sans"/>
                <a:sym typeface="Droid Sans"/>
              </a:rPr>
              <a:t>Data Analysis &amp; Precomputation: </a:t>
            </a:r>
          </a:p>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rPr lang="en" sz="1200">
                <a:solidFill>
                  <a:srgbClr val="B7B7B7"/>
                </a:solidFill>
                <a:latin typeface="Droid Sans"/>
                <a:ea typeface="Droid Sans"/>
                <a:cs typeface="Droid Sans"/>
                <a:sym typeface="Droid Sans"/>
              </a:rPr>
              <a:t>Text Analysis</a:t>
            </a:r>
          </a:p>
          <a:p>
            <a:pPr lvl="0" rtl="0">
              <a:spcBef>
                <a:spcPts val="0"/>
              </a:spcBef>
              <a:buNone/>
            </a:pPr>
            <a:r>
              <a:rPr lang="en" sz="1200">
                <a:solidFill>
                  <a:srgbClr val="B7B7B7"/>
                </a:solidFill>
                <a:latin typeface="Droid Sans"/>
                <a:ea typeface="Droid Sans"/>
                <a:cs typeface="Droid Sans"/>
                <a:sym typeface="Droid Sans"/>
              </a:rPr>
              <a:t>- Scheduled Job</a:t>
            </a:r>
          </a:p>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t/>
            </a:r>
            <a:endParaRPr sz="1200">
              <a:solidFill>
                <a:srgbClr val="B7B7B7"/>
              </a:solidFill>
              <a:latin typeface="Droid Sans"/>
              <a:ea typeface="Droid Sans"/>
              <a:cs typeface="Droid Sans"/>
              <a:sym typeface="Droid Sans"/>
            </a:endParaRPr>
          </a:p>
        </p:txBody>
      </p:sp>
      <p:sp>
        <p:nvSpPr>
          <p:cNvPr id="75" name="Shape 75"/>
          <p:cNvSpPr/>
          <p:nvPr/>
        </p:nvSpPr>
        <p:spPr>
          <a:xfrm>
            <a:off x="722648" y="713976"/>
            <a:ext cx="7770300" cy="791399"/>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865588" y="854457"/>
            <a:ext cx="3605099" cy="510300"/>
          </a:xfrm>
          <a:prstGeom prst="rect">
            <a:avLst/>
          </a:prstGeom>
          <a:solidFill>
            <a:srgbClr val="202729"/>
          </a:solidFill>
          <a:ln>
            <a:noFill/>
          </a:ln>
        </p:spPr>
        <p:txBody>
          <a:bodyPr anchorCtr="0" anchor="ctr" bIns="91425" lIns="91425" rIns="91425" tIns="91425">
            <a:noAutofit/>
          </a:bodyPr>
          <a:lstStyle/>
          <a:p>
            <a:pPr lvl="0" rtl="0" algn="ctr">
              <a:spcBef>
                <a:spcPts val="0"/>
              </a:spcBef>
              <a:buNone/>
            </a:pPr>
            <a:r>
              <a:rPr lang="en">
                <a:solidFill>
                  <a:srgbClr val="D9D9D9"/>
                </a:solidFill>
                <a:latin typeface="Droid Sans"/>
                <a:ea typeface="Droid Sans"/>
                <a:cs typeface="Droid Sans"/>
                <a:sym typeface="Droid Sans"/>
              </a:rPr>
              <a:t>Browser Plug-in</a:t>
            </a:r>
          </a:p>
        </p:txBody>
      </p:sp>
      <p:sp>
        <p:nvSpPr>
          <p:cNvPr id="77" name="Shape 77"/>
          <p:cNvSpPr/>
          <p:nvPr/>
        </p:nvSpPr>
        <p:spPr>
          <a:xfrm>
            <a:off x="4570300" y="854450"/>
            <a:ext cx="3805199" cy="510300"/>
          </a:xfrm>
          <a:prstGeom prst="rect">
            <a:avLst/>
          </a:prstGeom>
          <a:solidFill>
            <a:srgbClr val="202729"/>
          </a:solidFill>
          <a:ln>
            <a:noFill/>
          </a:ln>
        </p:spPr>
        <p:txBody>
          <a:bodyPr anchorCtr="0" anchor="ctr" bIns="91425" lIns="91425" rIns="91425" tIns="91425">
            <a:noAutofit/>
          </a:bodyPr>
          <a:lstStyle/>
          <a:p>
            <a:pPr lvl="0" rtl="0" algn="ctr">
              <a:spcBef>
                <a:spcPts val="0"/>
              </a:spcBef>
              <a:buNone/>
            </a:pPr>
            <a:r>
              <a:rPr lang="en">
                <a:solidFill>
                  <a:srgbClr val="D9D9D9"/>
                </a:solidFill>
                <a:latin typeface="Droid Sans"/>
                <a:ea typeface="Droid Sans"/>
                <a:cs typeface="Droid Sans"/>
                <a:sym typeface="Droid Sans"/>
              </a:rPr>
              <a:t>Dashboard </a:t>
            </a:r>
          </a:p>
        </p:txBody>
      </p:sp>
      <p:sp>
        <p:nvSpPr>
          <p:cNvPr id="78" name="Shape 78"/>
          <p:cNvSpPr/>
          <p:nvPr/>
        </p:nvSpPr>
        <p:spPr>
          <a:xfrm>
            <a:off x="2627924" y="1643062"/>
            <a:ext cx="1843200" cy="2468699"/>
          </a:xfrm>
          <a:prstGeom prst="rect">
            <a:avLst/>
          </a:prstGeom>
          <a:solidFill>
            <a:srgbClr val="000000"/>
          </a:solidFill>
          <a:ln>
            <a:noFill/>
          </a:ln>
        </p:spPr>
        <p:txBody>
          <a:bodyPr anchorCtr="0" anchor="ctr" bIns="91425" lIns="91425" rIns="91425" tIns="91425">
            <a:noAutofit/>
          </a:bodyPr>
          <a:lstStyle/>
          <a:p>
            <a:pPr lvl="0" rtl="0">
              <a:spcBef>
                <a:spcPts val="0"/>
              </a:spcBef>
              <a:buNone/>
            </a:pPr>
            <a:r>
              <a:rPr lang="en" sz="1200">
                <a:solidFill>
                  <a:srgbClr val="B7B7B7"/>
                </a:solidFill>
                <a:latin typeface="Droid Sans"/>
                <a:ea typeface="Droid Sans"/>
                <a:cs typeface="Droid Sans"/>
                <a:sym typeface="Droid Sans"/>
              </a:rPr>
              <a:t>Data Storing </a:t>
            </a:r>
            <a:br>
              <a:rPr lang="en" sz="1200">
                <a:solidFill>
                  <a:srgbClr val="B7B7B7"/>
                </a:solidFill>
                <a:latin typeface="Droid Sans"/>
                <a:ea typeface="Droid Sans"/>
                <a:cs typeface="Droid Sans"/>
                <a:sym typeface="Droid Sans"/>
              </a:rPr>
            </a:br>
            <a:r>
              <a:rPr lang="en" sz="1200">
                <a:solidFill>
                  <a:srgbClr val="B7B7B7"/>
                </a:solidFill>
                <a:latin typeface="Droid Sans"/>
                <a:ea typeface="Droid Sans"/>
                <a:cs typeface="Droid Sans"/>
                <a:sym typeface="Droid Sans"/>
              </a:rPr>
              <a:t>&amp; Retrieval:</a:t>
            </a:r>
          </a:p>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rPr lang="en" sz="1200">
                <a:solidFill>
                  <a:srgbClr val="B7B7B7"/>
                </a:solidFill>
                <a:latin typeface="Droid Sans"/>
                <a:ea typeface="Droid Sans"/>
                <a:cs typeface="Droid Sans"/>
                <a:sym typeface="Droid Sans"/>
              </a:rPr>
              <a:t>Hive, </a:t>
            </a:r>
          </a:p>
          <a:p>
            <a:pPr lvl="0" rtl="0">
              <a:spcBef>
                <a:spcPts val="0"/>
              </a:spcBef>
              <a:buNone/>
            </a:pPr>
            <a:r>
              <a:rPr lang="en" sz="1200">
                <a:solidFill>
                  <a:srgbClr val="B7B7B7"/>
                </a:solidFill>
                <a:latin typeface="Droid Sans"/>
                <a:ea typeface="Droid Sans"/>
                <a:cs typeface="Droid Sans"/>
                <a:sym typeface="Droid Sans"/>
              </a:rPr>
              <a:t>NoSql (or)</a:t>
            </a:r>
          </a:p>
          <a:p>
            <a:pPr lvl="0" rtl="0">
              <a:spcBef>
                <a:spcPts val="0"/>
              </a:spcBef>
              <a:buNone/>
            </a:pPr>
            <a:r>
              <a:rPr lang="en" sz="1200">
                <a:solidFill>
                  <a:srgbClr val="B7B7B7"/>
                </a:solidFill>
                <a:latin typeface="Droid Sans"/>
                <a:ea typeface="Droid Sans"/>
                <a:cs typeface="Droid Sans"/>
                <a:sym typeface="Droid Sans"/>
              </a:rPr>
              <a:t>RDBMS</a:t>
            </a:r>
          </a:p>
        </p:txBody>
      </p:sp>
      <p:sp>
        <p:nvSpPr>
          <p:cNvPr id="79" name="Shape 79"/>
          <p:cNvSpPr/>
          <p:nvPr/>
        </p:nvSpPr>
        <p:spPr>
          <a:xfrm>
            <a:off x="722714" y="1643062"/>
            <a:ext cx="1805699" cy="2453399"/>
          </a:xfrm>
          <a:prstGeom prst="rect">
            <a:avLst/>
          </a:prstGeom>
          <a:solidFill>
            <a:srgbClr val="000000"/>
          </a:solidFill>
          <a:ln>
            <a:noFill/>
          </a:ln>
        </p:spPr>
        <p:txBody>
          <a:bodyPr anchorCtr="0" anchor="ctr" bIns="91425" lIns="91425" rIns="91425" tIns="91425">
            <a:noAutofit/>
          </a:bodyPr>
          <a:lstStyle/>
          <a:p>
            <a:pPr lvl="0" rtl="0">
              <a:spcBef>
                <a:spcPts val="0"/>
              </a:spcBef>
              <a:buNone/>
            </a:pPr>
            <a:r>
              <a:rPr lang="en" sz="1200">
                <a:solidFill>
                  <a:srgbClr val="B7B7B7"/>
                </a:solidFill>
                <a:latin typeface="Droid Sans"/>
                <a:ea typeface="Droid Sans"/>
                <a:cs typeface="Droid Sans"/>
                <a:sym typeface="Droid Sans"/>
              </a:rPr>
              <a:t>Distributed Workflow &amp; Scheduling Coordinator</a:t>
            </a:r>
          </a:p>
          <a:p>
            <a:pPr lvl="0" rtl="0">
              <a:spcBef>
                <a:spcPts val="0"/>
              </a:spcBef>
              <a:buNone/>
            </a:pPr>
            <a:r>
              <a:t/>
            </a:r>
            <a:endParaRPr sz="1200">
              <a:solidFill>
                <a:srgbClr val="B7B7B7"/>
              </a:solidFill>
              <a:latin typeface="Droid Sans"/>
              <a:ea typeface="Droid Sans"/>
              <a:cs typeface="Droid Sans"/>
              <a:sym typeface="Droid Sans"/>
            </a:endParaRPr>
          </a:p>
          <a:p>
            <a:pPr lvl="0" rtl="0">
              <a:spcBef>
                <a:spcPts val="0"/>
              </a:spcBef>
              <a:buNone/>
            </a:pPr>
            <a:r>
              <a:t/>
            </a:r>
            <a:endParaRPr sz="1200">
              <a:solidFill>
                <a:srgbClr val="B7B7B7"/>
              </a:solidFill>
              <a:latin typeface="Droid Sans"/>
              <a:ea typeface="Droid Sans"/>
              <a:cs typeface="Droid Sans"/>
              <a:sym typeface="Droid Sans"/>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820628" y="351250"/>
            <a:ext cx="7502750" cy="44410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Shape 89"/>
          <p:cNvPicPr preferRelativeResize="0"/>
          <p:nvPr/>
        </p:nvPicPr>
        <p:blipFill>
          <a:blip r:embed="rId4">
            <a:alphaModFix/>
          </a:blip>
          <a:stretch>
            <a:fillRect/>
          </a:stretch>
        </p:blipFill>
        <p:spPr>
          <a:xfrm>
            <a:off x="5647950" y="2542675"/>
            <a:ext cx="3249123" cy="1814555"/>
          </a:xfrm>
          <a:prstGeom prst="rect">
            <a:avLst/>
          </a:prstGeom>
          <a:noFill/>
          <a:ln>
            <a:noFill/>
          </a:ln>
        </p:spPr>
      </p:pic>
      <p:pic>
        <p:nvPicPr>
          <p:cNvPr id="90" name="Shape 90"/>
          <p:cNvPicPr preferRelativeResize="0"/>
          <p:nvPr/>
        </p:nvPicPr>
        <p:blipFill>
          <a:blip r:embed="rId5">
            <a:alphaModFix/>
          </a:blip>
          <a:stretch>
            <a:fillRect/>
          </a:stretch>
        </p:blipFill>
        <p:spPr>
          <a:xfrm>
            <a:off x="234175" y="653375"/>
            <a:ext cx="5295015" cy="3703850"/>
          </a:xfrm>
          <a:prstGeom prst="rect">
            <a:avLst/>
          </a:prstGeom>
          <a:noFill/>
          <a:ln>
            <a:noFill/>
          </a:ln>
        </p:spPr>
      </p:pic>
      <p:pic>
        <p:nvPicPr>
          <p:cNvPr id="91" name="Shape 91"/>
          <p:cNvPicPr preferRelativeResize="0"/>
          <p:nvPr/>
        </p:nvPicPr>
        <p:blipFill>
          <a:blip r:embed="rId6">
            <a:alphaModFix/>
          </a:blip>
          <a:stretch>
            <a:fillRect/>
          </a:stretch>
        </p:blipFill>
        <p:spPr>
          <a:xfrm>
            <a:off x="5647950" y="653363"/>
            <a:ext cx="3249122" cy="1812611"/>
          </a:xfrm>
          <a:prstGeom prst="rect">
            <a:avLst/>
          </a:prstGeom>
          <a:noFill/>
          <a:ln>
            <a:noFill/>
          </a:ln>
        </p:spPr>
      </p:pic>
      <p:cxnSp>
        <p:nvCxnSpPr>
          <p:cNvPr id="92" name="Shape 92"/>
          <p:cNvCxnSpPr/>
          <p:nvPr/>
        </p:nvCxnSpPr>
        <p:spPr>
          <a:xfrm>
            <a:off x="8901300" y="4982425"/>
            <a:ext cx="618900" cy="6189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0" y="757"/>
            <a:ext cx="9143998" cy="5141982"/>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979525" y="244875"/>
            <a:ext cx="7111325" cy="4721850"/>
          </a:xfrm>
          <a:prstGeom prst="rect">
            <a:avLst/>
          </a:prstGeom>
          <a:noFill/>
          <a:ln>
            <a:noFill/>
          </a:ln>
        </p:spPr>
      </p:pic>
      <p:sp>
        <p:nvSpPr>
          <p:cNvPr id="103" name="Shape 103"/>
          <p:cNvSpPr txBox="1"/>
          <p:nvPr/>
        </p:nvSpPr>
        <p:spPr>
          <a:xfrm>
            <a:off x="285575" y="426600"/>
            <a:ext cx="2664000" cy="805799"/>
          </a:xfrm>
          <a:prstGeom prst="rect">
            <a:avLst/>
          </a:prstGeom>
          <a:noFill/>
          <a:ln>
            <a:noFill/>
          </a:ln>
        </p:spPr>
        <p:txBody>
          <a:bodyPr anchorCtr="0" anchor="t" bIns="91425" lIns="91425" rIns="91425" tIns="91425">
            <a:noAutofit/>
          </a:bodyPr>
          <a:lstStyle/>
          <a:p>
            <a:pPr lvl="0" rtl="0">
              <a:spcBef>
                <a:spcPts val="0"/>
              </a:spcBef>
              <a:buNone/>
            </a:pPr>
            <a:r>
              <a:rPr b="1" lang="en" sz="1800">
                <a:latin typeface="Droid Sans"/>
                <a:ea typeface="Droid Sans"/>
                <a:cs typeface="Droid Sans"/>
                <a:sym typeface="Droid Sans"/>
              </a:rPr>
              <a:t>Twitter API</a:t>
            </a:r>
          </a:p>
          <a:p>
            <a:pPr lvl="0" rtl="0">
              <a:spcBef>
                <a:spcPts val="0"/>
              </a:spcBef>
              <a:buNone/>
            </a:pPr>
            <a:r>
              <a:rPr lang="en">
                <a:latin typeface="Droid Sans"/>
                <a:ea typeface="Droid Sans"/>
                <a:cs typeface="Droid Sans"/>
                <a:sym typeface="Droid Sans"/>
              </a:rPr>
              <a:t>Object-Relationship Model</a:t>
            </a:r>
          </a:p>
          <a:p>
            <a:pPr lvl="0">
              <a:spcBef>
                <a:spcPts val="0"/>
              </a:spcBef>
              <a:buNone/>
            </a:pPr>
            <a:r>
              <a:rPr lang="en" sz="1100">
                <a:latin typeface="Droid Sans"/>
                <a:ea typeface="Droid Sans"/>
                <a:cs typeface="Droid Sans"/>
                <a:sym typeface="Droid Sans"/>
              </a:rPr>
              <a:t>(Selective &amp; Partial)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222650" y="458849"/>
            <a:ext cx="8770101" cy="4349949"/>
          </a:xfrm>
          <a:prstGeom prst="rect">
            <a:avLst/>
          </a:prstGeom>
          <a:noFill/>
          <a:ln>
            <a:noFill/>
          </a:ln>
        </p:spPr>
      </p:pic>
      <p:sp>
        <p:nvSpPr>
          <p:cNvPr id="109" name="Shape 109"/>
          <p:cNvSpPr txBox="1"/>
          <p:nvPr/>
        </p:nvSpPr>
        <p:spPr>
          <a:xfrm>
            <a:off x="324150" y="324525"/>
            <a:ext cx="1749899" cy="902399"/>
          </a:xfrm>
          <a:prstGeom prst="rect">
            <a:avLst/>
          </a:prstGeom>
          <a:noFill/>
          <a:ln>
            <a:noFill/>
          </a:ln>
        </p:spPr>
        <p:txBody>
          <a:bodyPr anchorCtr="0" anchor="t" bIns="91425" lIns="91425" rIns="91425" tIns="91425">
            <a:noAutofit/>
          </a:bodyPr>
          <a:lstStyle/>
          <a:p>
            <a:pPr lvl="0" rtl="0">
              <a:spcBef>
                <a:spcPts val="0"/>
              </a:spcBef>
              <a:buNone/>
            </a:pPr>
            <a:r>
              <a:rPr lang="en">
                <a:latin typeface="Droid Sans"/>
                <a:ea typeface="Droid Sans"/>
                <a:cs typeface="Droid Sans"/>
                <a:sym typeface="Droid Sans"/>
              </a:rPr>
              <a:t>Simple</a:t>
            </a:r>
          </a:p>
          <a:p>
            <a:pPr lvl="0" rtl="0">
              <a:spcBef>
                <a:spcPts val="0"/>
              </a:spcBef>
              <a:buNone/>
            </a:pPr>
            <a:r>
              <a:rPr b="1" lang="en" sz="1800">
                <a:latin typeface="Droid Sans"/>
                <a:ea typeface="Droid Sans"/>
                <a:cs typeface="Droid Sans"/>
                <a:sym typeface="Droid Sans"/>
              </a:rPr>
              <a:t>DATA FLOW</a:t>
            </a:r>
          </a:p>
          <a:p>
            <a:pPr lvl="0" rtl="0">
              <a:spcBef>
                <a:spcPts val="0"/>
              </a:spcBef>
              <a:buNone/>
            </a:pPr>
            <a:r>
              <a:rPr lang="en">
                <a:latin typeface="Droid Sans"/>
                <a:ea typeface="Droid Sans"/>
                <a:cs typeface="Droid Sans"/>
                <a:sym typeface="Droid Sans"/>
              </a:rPr>
              <a:t>Diagram</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